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2"/>
  </p:notesMasterIdLst>
  <p:sldIdLst>
    <p:sldId id="267" r:id="rId5"/>
    <p:sldId id="266" r:id="rId6"/>
    <p:sldId id="264" r:id="rId7"/>
    <p:sldId id="265" r:id="rId8"/>
    <p:sldId id="271" r:id="rId9"/>
    <p:sldId id="1786" r:id="rId10"/>
    <p:sldId id="268" r:id="rId11"/>
    <p:sldId id="269" r:id="rId12"/>
    <p:sldId id="1788" r:id="rId13"/>
    <p:sldId id="1783" r:id="rId14"/>
    <p:sldId id="263" r:id="rId15"/>
    <p:sldId id="1784" r:id="rId16"/>
    <p:sldId id="1780" r:id="rId17"/>
    <p:sldId id="1782" r:id="rId18"/>
    <p:sldId id="1781" r:id="rId19"/>
    <p:sldId id="1785" r:id="rId20"/>
    <p:sldId id="178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728"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6C057B-23D7-4F2B-B7D3-4F4DAA99E70D}" type="doc">
      <dgm:prSet loTypeId="urn:microsoft.com/office/officeart/2005/8/layout/cycle3" loCatId="cycle" qsTypeId="urn:microsoft.com/office/officeart/2005/8/quickstyle/simple3" qsCatId="simple" csTypeId="urn:microsoft.com/office/officeart/2005/8/colors/colorful4" csCatId="colorful" phldr="1"/>
      <dgm:spPr/>
      <dgm:t>
        <a:bodyPr/>
        <a:lstStyle/>
        <a:p>
          <a:endParaRPr lang="en-US"/>
        </a:p>
      </dgm:t>
    </dgm:pt>
    <dgm:pt modelId="{CE61A3CE-E270-43A0-9862-4FCA2E516972}">
      <dgm:prSet phldrT="[Text]"/>
      <dgm:spPr>
        <a:xfrm>
          <a:off x="5454275" y="402172"/>
          <a:ext cx="2048551" cy="2048551"/>
        </a:xfrm>
      </dgm:spPr>
      <dgm:t>
        <a:bodyPr/>
        <a:lstStyle/>
        <a:p>
          <a:pPr rtl="0">
            <a:buNone/>
          </a:pPr>
          <a:r>
            <a:rPr lang="en-US">
              <a:latin typeface="Arial"/>
              <a:ea typeface="+mn-ea"/>
              <a:cs typeface="+mn-cs"/>
            </a:rPr>
            <a:t>Evidence Committees (ECs) Identify Possible Evidence </a:t>
          </a:r>
        </a:p>
      </dgm:t>
    </dgm:pt>
    <dgm:pt modelId="{00CB0CBF-4678-4A1E-AAEE-C66F720A32F2}" type="parTrans" cxnId="{6352C850-2C59-4F4E-B332-D688E450B514}">
      <dgm:prSet/>
      <dgm:spPr/>
      <dgm:t>
        <a:bodyPr/>
        <a:lstStyle/>
        <a:p>
          <a:endParaRPr lang="en-US"/>
        </a:p>
      </dgm:t>
    </dgm:pt>
    <dgm:pt modelId="{0240F34C-8C86-45DD-8441-F3473DD9D197}" type="sibTrans" cxnId="{6352C850-2C59-4F4E-B332-D688E450B514}">
      <dgm:prSet/>
      <dgm:spPr>
        <a:xfrm>
          <a:off x="2335779" y="-404"/>
          <a:ext cx="4841895" cy="4841895"/>
        </a:xfrm>
        <a:scene3d>
          <a:camera prst="orthographicFront"/>
          <a:lightRig rig="flat" dir="t"/>
        </a:scene3d>
        <a:sp3d prstMaterial="dkEdge">
          <a:bevelT w="8200" h="38100"/>
        </a:sp3d>
      </dgm:spPr>
      <dgm:t>
        <a:bodyPr/>
        <a:lstStyle/>
        <a:p>
          <a:endParaRPr lang="en-US"/>
        </a:p>
      </dgm:t>
    </dgm:pt>
    <dgm:pt modelId="{4E751FA0-E992-4288-8C0F-28EED445C3E9}">
      <dgm:prSet phldrT="[Text]"/>
      <dgm:spPr>
        <a:xfrm>
          <a:off x="3732451" y="3384458"/>
          <a:ext cx="2048551" cy="2048551"/>
        </a:xfrm>
      </dgm:spPr>
      <dgm:t>
        <a:bodyPr/>
        <a:lstStyle/>
        <a:p>
          <a:pPr rtl="0">
            <a:buNone/>
          </a:pPr>
          <a:r>
            <a:rPr lang="en-US">
              <a:latin typeface="Arial"/>
              <a:ea typeface="+mn-ea"/>
              <a:cs typeface="+mn-cs"/>
            </a:rPr>
            <a:t>ECs Review Evidence &amp; Perform Gap Analysis</a:t>
          </a:r>
          <a:endParaRPr lang="en-US"/>
        </a:p>
      </dgm:t>
    </dgm:pt>
    <dgm:pt modelId="{1981F1AA-7EF4-4E9D-837E-316FF2147B20}" type="parTrans" cxnId="{570D385A-929B-441B-A528-7955C4FF9C66}">
      <dgm:prSet/>
      <dgm:spPr/>
      <dgm:t>
        <a:bodyPr/>
        <a:lstStyle/>
        <a:p>
          <a:endParaRPr lang="en-US"/>
        </a:p>
      </dgm:t>
    </dgm:pt>
    <dgm:pt modelId="{7B7DA33A-4912-4593-AEED-33E61DEF25EA}" type="sibTrans" cxnId="{570D385A-929B-441B-A528-7955C4FF9C66}">
      <dgm:prSet/>
      <dgm:spPr>
        <a:xfrm>
          <a:off x="2335779" y="-404"/>
          <a:ext cx="4841895" cy="4841895"/>
        </a:xfrm>
        <a:scene3d>
          <a:camera prst="orthographicFront"/>
          <a:lightRig rig="flat" dir="t"/>
        </a:scene3d>
        <a:sp3d prstMaterial="dkEdge">
          <a:bevelT w="8200" h="38100"/>
        </a:sp3d>
      </dgm:spPr>
      <dgm:t>
        <a:bodyPr/>
        <a:lstStyle/>
        <a:p>
          <a:endParaRPr lang="en-US"/>
        </a:p>
      </dgm:t>
    </dgm:pt>
    <dgm:pt modelId="{A13C1939-0285-412E-94A2-6A8B47350A7F}">
      <dgm:prSet phldrT="[Text]"/>
      <dgm:spPr>
        <a:xfrm>
          <a:off x="2010627" y="402172"/>
          <a:ext cx="2048551" cy="2048551"/>
        </a:xfrm>
      </dgm:spPr>
      <dgm:t>
        <a:bodyPr/>
        <a:lstStyle/>
        <a:p>
          <a:pPr rtl="0">
            <a:buNone/>
          </a:pPr>
          <a:r>
            <a:rPr lang="en-US">
              <a:latin typeface="Arial"/>
              <a:ea typeface="+mn-ea"/>
              <a:cs typeface="+mn-cs"/>
            </a:rPr>
            <a:t>ECs Provide Recommendations for the Coming Year</a:t>
          </a:r>
          <a:endParaRPr lang="en-US">
            <a:latin typeface="Calibri Light"/>
            <a:ea typeface="+mn-ea"/>
            <a:cs typeface="Calibri Light"/>
          </a:endParaRPr>
        </a:p>
      </dgm:t>
    </dgm:pt>
    <dgm:pt modelId="{3398CDDE-32D6-47A7-B65E-A4B1560316AC}" type="parTrans" cxnId="{64E50251-B7A1-47E7-9D93-C1E5934811E0}">
      <dgm:prSet/>
      <dgm:spPr/>
      <dgm:t>
        <a:bodyPr/>
        <a:lstStyle/>
        <a:p>
          <a:endParaRPr lang="en-US"/>
        </a:p>
      </dgm:t>
    </dgm:pt>
    <dgm:pt modelId="{DE16F759-5322-4408-9F86-ACB5192172DB}" type="sibTrans" cxnId="{64E50251-B7A1-47E7-9D93-C1E5934811E0}">
      <dgm:prSet/>
      <dgm:spPr>
        <a:xfrm>
          <a:off x="2335779" y="-404"/>
          <a:ext cx="4841895" cy="4841895"/>
        </a:xfrm>
        <a:scene3d>
          <a:camera prst="orthographicFront"/>
          <a:lightRig rig="flat" dir="t"/>
        </a:scene3d>
        <a:sp3d prstMaterial="dkEdge">
          <a:bevelT w="8200" h="38100"/>
        </a:sp3d>
      </dgm:spPr>
      <dgm:t>
        <a:bodyPr/>
        <a:lstStyle/>
        <a:p>
          <a:endParaRPr lang="en-US"/>
        </a:p>
      </dgm:t>
    </dgm:pt>
    <dgm:pt modelId="{5E9FD3C2-403A-4524-8248-4CF2DB334787}">
      <dgm:prSet phldr="0"/>
      <dgm:spPr/>
      <dgm:t>
        <a:bodyPr/>
        <a:lstStyle/>
        <a:p>
          <a:pPr rtl="0"/>
          <a:r>
            <a:rPr lang="en-US">
              <a:latin typeface="Arial"/>
              <a:ea typeface="+mn-ea"/>
              <a:cs typeface="+mn-cs"/>
            </a:rPr>
            <a:t>Units Respond with Evidence or Suggestions</a:t>
          </a:r>
        </a:p>
      </dgm:t>
    </dgm:pt>
    <dgm:pt modelId="{8F2447E2-5F11-429F-A47D-9F192CE1679C}" type="parTrans" cxnId="{F3E872BD-FBD8-4FE5-924D-77C57A3B021A}">
      <dgm:prSet/>
      <dgm:spPr/>
      <dgm:t>
        <a:bodyPr/>
        <a:lstStyle/>
        <a:p>
          <a:endParaRPr lang="en-US"/>
        </a:p>
      </dgm:t>
    </dgm:pt>
    <dgm:pt modelId="{F3D3F087-FAE1-4B47-B105-1116D105BE63}" type="sibTrans" cxnId="{F3E872BD-FBD8-4FE5-924D-77C57A3B021A}">
      <dgm:prSet/>
      <dgm:spPr/>
      <dgm:t>
        <a:bodyPr/>
        <a:lstStyle/>
        <a:p>
          <a:endParaRPr lang="en-US"/>
        </a:p>
      </dgm:t>
    </dgm:pt>
    <dgm:pt modelId="{B171557D-1328-4EC9-9A94-93572F6D2BBE}">
      <dgm:prSet phldr="0"/>
      <dgm:spPr/>
      <dgm:t>
        <a:bodyPr/>
        <a:lstStyle/>
        <a:p>
          <a:pPr rtl="0"/>
          <a:r>
            <a:rPr lang="en-US">
              <a:latin typeface="Arial"/>
              <a:ea typeface="+mn-ea"/>
              <a:cs typeface="+mn-cs"/>
            </a:rPr>
            <a:t>Evidence Request Lists Combined</a:t>
          </a:r>
        </a:p>
      </dgm:t>
    </dgm:pt>
    <dgm:pt modelId="{2659A0C2-7F83-4EED-AF86-14D0DB152FCE}" type="parTrans" cxnId="{6F12B418-D9DE-45B6-B6CC-77CA3516F6A9}">
      <dgm:prSet/>
      <dgm:spPr/>
      <dgm:t>
        <a:bodyPr/>
        <a:lstStyle/>
        <a:p>
          <a:endParaRPr lang="en-US"/>
        </a:p>
      </dgm:t>
    </dgm:pt>
    <dgm:pt modelId="{8C2D75C7-2594-4A78-A2C3-81D82C54A6FC}" type="sibTrans" cxnId="{6F12B418-D9DE-45B6-B6CC-77CA3516F6A9}">
      <dgm:prSet/>
      <dgm:spPr/>
      <dgm:t>
        <a:bodyPr/>
        <a:lstStyle/>
        <a:p>
          <a:endParaRPr lang="en-US"/>
        </a:p>
      </dgm:t>
    </dgm:pt>
    <dgm:pt modelId="{7AF8E022-3B42-423A-B4A1-8D068455A612}">
      <dgm:prSet phldr="0"/>
      <dgm:spPr/>
      <dgm:t>
        <a:bodyPr/>
        <a:lstStyle/>
        <a:p>
          <a:r>
            <a:rPr lang="en-US">
              <a:latin typeface="Arial"/>
              <a:ea typeface="+mn-ea"/>
              <a:cs typeface="+mn-cs"/>
            </a:rPr>
            <a:t>IEA Sends Requests for Evidence</a:t>
          </a:r>
          <a:endParaRPr lang="en-US"/>
        </a:p>
      </dgm:t>
    </dgm:pt>
    <dgm:pt modelId="{2131DBEA-783D-4114-9341-5F30D4FDFE67}" type="parTrans" cxnId="{532BAF93-2F53-485E-9553-5CA11DFBABB6}">
      <dgm:prSet/>
      <dgm:spPr/>
      <dgm:t>
        <a:bodyPr/>
        <a:lstStyle/>
        <a:p>
          <a:endParaRPr lang="en-US"/>
        </a:p>
      </dgm:t>
    </dgm:pt>
    <dgm:pt modelId="{409A572B-A0FF-438D-B33A-A768DDED6A05}" type="sibTrans" cxnId="{532BAF93-2F53-485E-9553-5CA11DFBABB6}">
      <dgm:prSet/>
      <dgm:spPr/>
      <dgm:t>
        <a:bodyPr/>
        <a:lstStyle/>
        <a:p>
          <a:endParaRPr lang="en-US"/>
        </a:p>
      </dgm:t>
    </dgm:pt>
    <dgm:pt modelId="{8DE9BA0E-61A5-4F11-A6EB-BA1880494AF9}" type="pres">
      <dgm:prSet presAssocID="{626C057B-23D7-4F2B-B7D3-4F4DAA99E70D}" presName="Name0" presStyleCnt="0">
        <dgm:presLayoutVars>
          <dgm:dir/>
          <dgm:resizeHandles val="exact"/>
        </dgm:presLayoutVars>
      </dgm:prSet>
      <dgm:spPr/>
    </dgm:pt>
    <dgm:pt modelId="{8FE8E56A-5B19-4D6C-A231-7DCFEDAE36C9}" type="pres">
      <dgm:prSet presAssocID="{626C057B-23D7-4F2B-B7D3-4F4DAA99E70D}" presName="cycle" presStyleCnt="0"/>
      <dgm:spPr/>
    </dgm:pt>
    <dgm:pt modelId="{6E594832-B546-4913-8D58-3C072A3CE8A9}" type="pres">
      <dgm:prSet presAssocID="{CE61A3CE-E270-43A0-9862-4FCA2E516972}" presName="nodeFirstNode" presStyleLbl="node1" presStyleIdx="0" presStyleCnt="6">
        <dgm:presLayoutVars>
          <dgm:bulletEnabled val="1"/>
        </dgm:presLayoutVars>
      </dgm:prSet>
      <dgm:spPr/>
    </dgm:pt>
    <dgm:pt modelId="{9C6220F5-6CFD-48D0-B604-3BA0F9F572B9}" type="pres">
      <dgm:prSet presAssocID="{0240F34C-8C86-45DD-8441-F3473DD9D197}" presName="sibTransFirstNode" presStyleLbl="bgShp" presStyleIdx="0" presStyleCnt="1"/>
      <dgm:spPr/>
    </dgm:pt>
    <dgm:pt modelId="{0EB518D3-6FF7-4829-B039-9C972BD07270}" type="pres">
      <dgm:prSet presAssocID="{B171557D-1328-4EC9-9A94-93572F6D2BBE}" presName="nodeFollowingNodes" presStyleLbl="node1" presStyleIdx="1" presStyleCnt="6">
        <dgm:presLayoutVars>
          <dgm:bulletEnabled val="1"/>
        </dgm:presLayoutVars>
      </dgm:prSet>
      <dgm:spPr/>
    </dgm:pt>
    <dgm:pt modelId="{C677A9C9-0A1B-4B78-8BCE-CAB725FBECFF}" type="pres">
      <dgm:prSet presAssocID="{7AF8E022-3B42-423A-B4A1-8D068455A612}" presName="nodeFollowingNodes" presStyleLbl="node1" presStyleIdx="2" presStyleCnt="6">
        <dgm:presLayoutVars>
          <dgm:bulletEnabled val="1"/>
        </dgm:presLayoutVars>
      </dgm:prSet>
      <dgm:spPr/>
    </dgm:pt>
    <dgm:pt modelId="{255D05BB-D9FB-432F-B968-1314C980E200}" type="pres">
      <dgm:prSet presAssocID="{5E9FD3C2-403A-4524-8248-4CF2DB334787}" presName="nodeFollowingNodes" presStyleLbl="node1" presStyleIdx="3" presStyleCnt="6">
        <dgm:presLayoutVars>
          <dgm:bulletEnabled val="1"/>
        </dgm:presLayoutVars>
      </dgm:prSet>
      <dgm:spPr/>
    </dgm:pt>
    <dgm:pt modelId="{822C5FA7-A8DA-4AA9-B832-956930AE7EA6}" type="pres">
      <dgm:prSet presAssocID="{4E751FA0-E992-4288-8C0F-28EED445C3E9}" presName="nodeFollowingNodes" presStyleLbl="node1" presStyleIdx="4" presStyleCnt="6">
        <dgm:presLayoutVars>
          <dgm:bulletEnabled val="1"/>
        </dgm:presLayoutVars>
      </dgm:prSet>
      <dgm:spPr/>
    </dgm:pt>
    <dgm:pt modelId="{E04C6FC6-A128-4DF6-8EF9-6EBEED7B5B4E}" type="pres">
      <dgm:prSet presAssocID="{A13C1939-0285-412E-94A2-6A8B47350A7F}" presName="nodeFollowingNodes" presStyleLbl="node1" presStyleIdx="5" presStyleCnt="6">
        <dgm:presLayoutVars>
          <dgm:bulletEnabled val="1"/>
        </dgm:presLayoutVars>
      </dgm:prSet>
      <dgm:spPr/>
    </dgm:pt>
  </dgm:ptLst>
  <dgm:cxnLst>
    <dgm:cxn modelId="{6F12B418-D9DE-45B6-B6CC-77CA3516F6A9}" srcId="{626C057B-23D7-4F2B-B7D3-4F4DAA99E70D}" destId="{B171557D-1328-4EC9-9A94-93572F6D2BBE}" srcOrd="1" destOrd="0" parTransId="{2659A0C2-7F83-4EED-AF86-14D0DB152FCE}" sibTransId="{8C2D75C7-2594-4A78-A2C3-81D82C54A6FC}"/>
    <dgm:cxn modelId="{CE898B1B-D45A-4881-A76E-A8A8A356C882}" type="presOf" srcId="{B171557D-1328-4EC9-9A94-93572F6D2BBE}" destId="{0EB518D3-6FF7-4829-B039-9C972BD07270}" srcOrd="0" destOrd="0" presId="urn:microsoft.com/office/officeart/2005/8/layout/cycle3"/>
    <dgm:cxn modelId="{8A30102F-56C7-45AA-AB8F-B0C217547879}" type="presOf" srcId="{7AF8E022-3B42-423A-B4A1-8D068455A612}" destId="{C677A9C9-0A1B-4B78-8BCE-CAB725FBECFF}" srcOrd="0" destOrd="0" presId="urn:microsoft.com/office/officeart/2005/8/layout/cycle3"/>
    <dgm:cxn modelId="{0E71EE40-4ADE-4175-8F83-79026D073ABE}" type="presOf" srcId="{0240F34C-8C86-45DD-8441-F3473DD9D197}" destId="{9C6220F5-6CFD-48D0-B604-3BA0F9F572B9}" srcOrd="0" destOrd="0" presId="urn:microsoft.com/office/officeart/2005/8/layout/cycle3"/>
    <dgm:cxn modelId="{6352C850-2C59-4F4E-B332-D688E450B514}" srcId="{626C057B-23D7-4F2B-B7D3-4F4DAA99E70D}" destId="{CE61A3CE-E270-43A0-9862-4FCA2E516972}" srcOrd="0" destOrd="0" parTransId="{00CB0CBF-4678-4A1E-AAEE-C66F720A32F2}" sibTransId="{0240F34C-8C86-45DD-8441-F3473DD9D197}"/>
    <dgm:cxn modelId="{64E50251-B7A1-47E7-9D93-C1E5934811E0}" srcId="{626C057B-23D7-4F2B-B7D3-4F4DAA99E70D}" destId="{A13C1939-0285-412E-94A2-6A8B47350A7F}" srcOrd="5" destOrd="0" parTransId="{3398CDDE-32D6-47A7-B65E-A4B1560316AC}" sibTransId="{DE16F759-5322-4408-9F86-ACB5192172DB}"/>
    <dgm:cxn modelId="{570D385A-929B-441B-A528-7955C4FF9C66}" srcId="{626C057B-23D7-4F2B-B7D3-4F4DAA99E70D}" destId="{4E751FA0-E992-4288-8C0F-28EED445C3E9}" srcOrd="4" destOrd="0" parTransId="{1981F1AA-7EF4-4E9D-837E-316FF2147B20}" sibTransId="{7B7DA33A-4912-4593-AEED-33E61DEF25EA}"/>
    <dgm:cxn modelId="{532BAF93-2F53-485E-9553-5CA11DFBABB6}" srcId="{626C057B-23D7-4F2B-B7D3-4F4DAA99E70D}" destId="{7AF8E022-3B42-423A-B4A1-8D068455A612}" srcOrd="2" destOrd="0" parTransId="{2131DBEA-783D-4114-9341-5F30D4FDFE67}" sibTransId="{409A572B-A0FF-438D-B33A-A768DDED6A05}"/>
    <dgm:cxn modelId="{641A9C9B-AAA5-415E-95E4-FF200A30EC72}" type="presOf" srcId="{5E9FD3C2-403A-4524-8248-4CF2DB334787}" destId="{255D05BB-D9FB-432F-B968-1314C980E200}" srcOrd="0" destOrd="0" presId="urn:microsoft.com/office/officeart/2005/8/layout/cycle3"/>
    <dgm:cxn modelId="{685E929F-788B-4F5C-9D67-CD47AAA688A7}" type="presOf" srcId="{A13C1939-0285-412E-94A2-6A8B47350A7F}" destId="{E04C6FC6-A128-4DF6-8EF9-6EBEED7B5B4E}" srcOrd="0" destOrd="0" presId="urn:microsoft.com/office/officeart/2005/8/layout/cycle3"/>
    <dgm:cxn modelId="{F3E872BD-FBD8-4FE5-924D-77C57A3B021A}" srcId="{626C057B-23D7-4F2B-B7D3-4F4DAA99E70D}" destId="{5E9FD3C2-403A-4524-8248-4CF2DB334787}" srcOrd="3" destOrd="0" parTransId="{8F2447E2-5F11-429F-A47D-9F192CE1679C}" sibTransId="{F3D3F087-FAE1-4B47-B105-1116D105BE63}"/>
    <dgm:cxn modelId="{9C97C7D8-EB14-4203-831C-899DEC2A48A8}" type="presOf" srcId="{626C057B-23D7-4F2B-B7D3-4F4DAA99E70D}" destId="{8DE9BA0E-61A5-4F11-A6EB-BA1880494AF9}" srcOrd="0" destOrd="0" presId="urn:microsoft.com/office/officeart/2005/8/layout/cycle3"/>
    <dgm:cxn modelId="{628003E6-DCF6-473C-94A1-A03B72648826}" type="presOf" srcId="{4E751FA0-E992-4288-8C0F-28EED445C3E9}" destId="{822C5FA7-A8DA-4AA9-B832-956930AE7EA6}" srcOrd="0" destOrd="0" presId="urn:microsoft.com/office/officeart/2005/8/layout/cycle3"/>
    <dgm:cxn modelId="{B4D034FB-88EE-4992-B239-CE99E8793C27}" type="presOf" srcId="{CE61A3CE-E270-43A0-9862-4FCA2E516972}" destId="{6E594832-B546-4913-8D58-3C072A3CE8A9}" srcOrd="0" destOrd="0" presId="urn:microsoft.com/office/officeart/2005/8/layout/cycle3"/>
    <dgm:cxn modelId="{C2D4B20D-F565-435C-8C03-DFE7758948D6}" type="presParOf" srcId="{8DE9BA0E-61A5-4F11-A6EB-BA1880494AF9}" destId="{8FE8E56A-5B19-4D6C-A231-7DCFEDAE36C9}" srcOrd="0" destOrd="0" presId="urn:microsoft.com/office/officeart/2005/8/layout/cycle3"/>
    <dgm:cxn modelId="{8443E611-D2D7-487F-A6F6-F335CBAD8B5E}" type="presParOf" srcId="{8FE8E56A-5B19-4D6C-A231-7DCFEDAE36C9}" destId="{6E594832-B546-4913-8D58-3C072A3CE8A9}" srcOrd="0" destOrd="0" presId="urn:microsoft.com/office/officeart/2005/8/layout/cycle3"/>
    <dgm:cxn modelId="{CFBB9A0F-EA7A-4A1F-8A58-A769532EFC0B}" type="presParOf" srcId="{8FE8E56A-5B19-4D6C-A231-7DCFEDAE36C9}" destId="{9C6220F5-6CFD-48D0-B604-3BA0F9F572B9}" srcOrd="1" destOrd="0" presId="urn:microsoft.com/office/officeart/2005/8/layout/cycle3"/>
    <dgm:cxn modelId="{A867263B-986D-41C1-8B50-6A1974C7DF9C}" type="presParOf" srcId="{8FE8E56A-5B19-4D6C-A231-7DCFEDAE36C9}" destId="{0EB518D3-6FF7-4829-B039-9C972BD07270}" srcOrd="2" destOrd="0" presId="urn:microsoft.com/office/officeart/2005/8/layout/cycle3"/>
    <dgm:cxn modelId="{B489E3EE-851C-4556-8CF7-F7FB94E0C826}" type="presParOf" srcId="{8FE8E56A-5B19-4D6C-A231-7DCFEDAE36C9}" destId="{C677A9C9-0A1B-4B78-8BCE-CAB725FBECFF}" srcOrd="3" destOrd="0" presId="urn:microsoft.com/office/officeart/2005/8/layout/cycle3"/>
    <dgm:cxn modelId="{FB5AB84E-176C-47EE-9AE1-69618B01BE9F}" type="presParOf" srcId="{8FE8E56A-5B19-4D6C-A231-7DCFEDAE36C9}" destId="{255D05BB-D9FB-432F-B968-1314C980E200}" srcOrd="4" destOrd="0" presId="urn:microsoft.com/office/officeart/2005/8/layout/cycle3"/>
    <dgm:cxn modelId="{1840B6A8-406D-456F-A162-97764F09FC5D}" type="presParOf" srcId="{8FE8E56A-5B19-4D6C-A231-7DCFEDAE36C9}" destId="{822C5FA7-A8DA-4AA9-B832-956930AE7EA6}" srcOrd="5" destOrd="0" presId="urn:microsoft.com/office/officeart/2005/8/layout/cycle3"/>
    <dgm:cxn modelId="{CCA7871C-144A-4C27-A8D9-91484F9127F2}" type="presParOf" srcId="{8FE8E56A-5B19-4D6C-A231-7DCFEDAE36C9}" destId="{E04C6FC6-A128-4DF6-8EF9-6EBEED7B5B4E}" srcOrd="6"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26C057B-23D7-4F2B-B7D3-4F4DAA99E70D}" type="doc">
      <dgm:prSet loTypeId="urn:microsoft.com/office/officeart/2005/8/layout/cycle3" loCatId="cycle" qsTypeId="urn:microsoft.com/office/officeart/2005/8/quickstyle/simple3" qsCatId="simple" csTypeId="urn:microsoft.com/office/officeart/2005/8/colors/colorful4" csCatId="colorful" phldr="1"/>
      <dgm:spPr/>
      <dgm:t>
        <a:bodyPr/>
        <a:lstStyle/>
        <a:p>
          <a:endParaRPr lang="en-US"/>
        </a:p>
      </dgm:t>
    </dgm:pt>
    <dgm:pt modelId="{CE61A3CE-E270-43A0-9862-4FCA2E516972}">
      <dgm:prSet phldrT="[Text]"/>
      <dgm:spPr>
        <a:xfrm>
          <a:off x="5454275" y="402172"/>
          <a:ext cx="2048551" cy="2048551"/>
        </a:xfrm>
      </dgm:spPr>
      <dgm:t>
        <a:bodyPr/>
        <a:lstStyle/>
        <a:p>
          <a:pPr rtl="0">
            <a:buNone/>
          </a:pPr>
          <a:r>
            <a:rPr lang="en-US">
              <a:latin typeface="Arial"/>
              <a:ea typeface="+mn-ea"/>
              <a:cs typeface="+mn-cs"/>
            </a:rPr>
            <a:t>Evidence Committees (ECs) Identify Possible Evidence </a:t>
          </a:r>
        </a:p>
      </dgm:t>
    </dgm:pt>
    <dgm:pt modelId="{00CB0CBF-4678-4A1E-AAEE-C66F720A32F2}" type="parTrans" cxnId="{6352C850-2C59-4F4E-B332-D688E450B514}">
      <dgm:prSet/>
      <dgm:spPr/>
      <dgm:t>
        <a:bodyPr/>
        <a:lstStyle/>
        <a:p>
          <a:endParaRPr lang="en-US"/>
        </a:p>
      </dgm:t>
    </dgm:pt>
    <dgm:pt modelId="{0240F34C-8C86-45DD-8441-F3473DD9D197}" type="sibTrans" cxnId="{6352C850-2C59-4F4E-B332-D688E450B514}">
      <dgm:prSet/>
      <dgm:spPr>
        <a:xfrm>
          <a:off x="2335779" y="-404"/>
          <a:ext cx="4841895" cy="4841895"/>
        </a:xfrm>
        <a:scene3d>
          <a:camera prst="orthographicFront"/>
          <a:lightRig rig="flat" dir="t"/>
        </a:scene3d>
        <a:sp3d prstMaterial="dkEdge">
          <a:bevelT w="8200" h="38100"/>
        </a:sp3d>
      </dgm:spPr>
      <dgm:t>
        <a:bodyPr/>
        <a:lstStyle/>
        <a:p>
          <a:endParaRPr lang="en-US"/>
        </a:p>
      </dgm:t>
    </dgm:pt>
    <dgm:pt modelId="{4E751FA0-E992-4288-8C0F-28EED445C3E9}">
      <dgm:prSet phldrT="[Text]"/>
      <dgm:spPr>
        <a:xfrm>
          <a:off x="3732451" y="3384458"/>
          <a:ext cx="2048551" cy="2048551"/>
        </a:xfrm>
      </dgm:spPr>
      <dgm:t>
        <a:bodyPr/>
        <a:lstStyle/>
        <a:p>
          <a:pPr rtl="0">
            <a:buNone/>
          </a:pPr>
          <a:r>
            <a:rPr lang="en-US">
              <a:latin typeface="Arial"/>
              <a:ea typeface="+mn-ea"/>
              <a:cs typeface="+mn-cs"/>
            </a:rPr>
            <a:t>ECs Review Evidence &amp; Perform Gap Analysis</a:t>
          </a:r>
          <a:endParaRPr lang="en-US"/>
        </a:p>
      </dgm:t>
    </dgm:pt>
    <dgm:pt modelId="{1981F1AA-7EF4-4E9D-837E-316FF2147B20}" type="parTrans" cxnId="{570D385A-929B-441B-A528-7955C4FF9C66}">
      <dgm:prSet/>
      <dgm:spPr/>
      <dgm:t>
        <a:bodyPr/>
        <a:lstStyle/>
        <a:p>
          <a:endParaRPr lang="en-US"/>
        </a:p>
      </dgm:t>
    </dgm:pt>
    <dgm:pt modelId="{7B7DA33A-4912-4593-AEED-33E61DEF25EA}" type="sibTrans" cxnId="{570D385A-929B-441B-A528-7955C4FF9C66}">
      <dgm:prSet/>
      <dgm:spPr>
        <a:xfrm>
          <a:off x="2335779" y="-404"/>
          <a:ext cx="4841895" cy="4841895"/>
        </a:xfrm>
        <a:scene3d>
          <a:camera prst="orthographicFront"/>
          <a:lightRig rig="flat" dir="t"/>
        </a:scene3d>
        <a:sp3d prstMaterial="dkEdge">
          <a:bevelT w="8200" h="38100"/>
        </a:sp3d>
      </dgm:spPr>
      <dgm:t>
        <a:bodyPr/>
        <a:lstStyle/>
        <a:p>
          <a:endParaRPr lang="en-US"/>
        </a:p>
      </dgm:t>
    </dgm:pt>
    <dgm:pt modelId="{A13C1939-0285-412E-94A2-6A8B47350A7F}">
      <dgm:prSet phldrT="[Text]"/>
      <dgm:spPr>
        <a:xfrm>
          <a:off x="2010627" y="402172"/>
          <a:ext cx="2048551" cy="2048551"/>
        </a:xfrm>
      </dgm:spPr>
      <dgm:t>
        <a:bodyPr/>
        <a:lstStyle/>
        <a:p>
          <a:pPr rtl="0">
            <a:buNone/>
          </a:pPr>
          <a:r>
            <a:rPr lang="en-US">
              <a:latin typeface="Arial"/>
              <a:ea typeface="+mn-ea"/>
              <a:cs typeface="+mn-cs"/>
            </a:rPr>
            <a:t>ECs Provide Recommendations for the Coming Year</a:t>
          </a:r>
          <a:endParaRPr lang="en-US">
            <a:latin typeface="Calibri Light"/>
            <a:ea typeface="+mn-ea"/>
            <a:cs typeface="Calibri Light"/>
          </a:endParaRPr>
        </a:p>
      </dgm:t>
    </dgm:pt>
    <dgm:pt modelId="{3398CDDE-32D6-47A7-B65E-A4B1560316AC}" type="parTrans" cxnId="{64E50251-B7A1-47E7-9D93-C1E5934811E0}">
      <dgm:prSet/>
      <dgm:spPr/>
      <dgm:t>
        <a:bodyPr/>
        <a:lstStyle/>
        <a:p>
          <a:endParaRPr lang="en-US"/>
        </a:p>
      </dgm:t>
    </dgm:pt>
    <dgm:pt modelId="{DE16F759-5322-4408-9F86-ACB5192172DB}" type="sibTrans" cxnId="{64E50251-B7A1-47E7-9D93-C1E5934811E0}">
      <dgm:prSet/>
      <dgm:spPr>
        <a:xfrm>
          <a:off x="2335779" y="-404"/>
          <a:ext cx="4841895" cy="4841895"/>
        </a:xfrm>
        <a:scene3d>
          <a:camera prst="orthographicFront"/>
          <a:lightRig rig="flat" dir="t"/>
        </a:scene3d>
        <a:sp3d prstMaterial="dkEdge">
          <a:bevelT w="8200" h="38100"/>
        </a:sp3d>
      </dgm:spPr>
      <dgm:t>
        <a:bodyPr/>
        <a:lstStyle/>
        <a:p>
          <a:endParaRPr lang="en-US"/>
        </a:p>
      </dgm:t>
    </dgm:pt>
    <dgm:pt modelId="{5E9FD3C2-403A-4524-8248-4CF2DB334787}">
      <dgm:prSet phldr="0"/>
      <dgm:spPr/>
      <dgm:t>
        <a:bodyPr/>
        <a:lstStyle/>
        <a:p>
          <a:pPr rtl="0"/>
          <a:r>
            <a:rPr lang="en-US">
              <a:latin typeface="Arial"/>
              <a:ea typeface="+mn-ea"/>
              <a:cs typeface="+mn-cs"/>
            </a:rPr>
            <a:t>Units Respond with Evidence or Suggestions</a:t>
          </a:r>
        </a:p>
      </dgm:t>
    </dgm:pt>
    <dgm:pt modelId="{8F2447E2-5F11-429F-A47D-9F192CE1679C}" type="parTrans" cxnId="{F3E872BD-FBD8-4FE5-924D-77C57A3B021A}">
      <dgm:prSet/>
      <dgm:spPr/>
      <dgm:t>
        <a:bodyPr/>
        <a:lstStyle/>
        <a:p>
          <a:endParaRPr lang="en-US"/>
        </a:p>
      </dgm:t>
    </dgm:pt>
    <dgm:pt modelId="{F3D3F087-FAE1-4B47-B105-1116D105BE63}" type="sibTrans" cxnId="{F3E872BD-FBD8-4FE5-924D-77C57A3B021A}">
      <dgm:prSet/>
      <dgm:spPr/>
      <dgm:t>
        <a:bodyPr/>
        <a:lstStyle/>
        <a:p>
          <a:endParaRPr lang="en-US"/>
        </a:p>
      </dgm:t>
    </dgm:pt>
    <dgm:pt modelId="{B171557D-1328-4EC9-9A94-93572F6D2BBE}">
      <dgm:prSet phldr="0"/>
      <dgm:spPr/>
      <dgm:t>
        <a:bodyPr/>
        <a:lstStyle/>
        <a:p>
          <a:pPr rtl="0"/>
          <a:r>
            <a:rPr lang="en-US">
              <a:latin typeface="Arial"/>
              <a:ea typeface="+mn-ea"/>
              <a:cs typeface="+mn-cs"/>
            </a:rPr>
            <a:t>Evidence Request Lists Combined</a:t>
          </a:r>
        </a:p>
      </dgm:t>
    </dgm:pt>
    <dgm:pt modelId="{2659A0C2-7F83-4EED-AF86-14D0DB152FCE}" type="parTrans" cxnId="{6F12B418-D9DE-45B6-B6CC-77CA3516F6A9}">
      <dgm:prSet/>
      <dgm:spPr/>
      <dgm:t>
        <a:bodyPr/>
        <a:lstStyle/>
        <a:p>
          <a:endParaRPr lang="en-US"/>
        </a:p>
      </dgm:t>
    </dgm:pt>
    <dgm:pt modelId="{8C2D75C7-2594-4A78-A2C3-81D82C54A6FC}" type="sibTrans" cxnId="{6F12B418-D9DE-45B6-B6CC-77CA3516F6A9}">
      <dgm:prSet/>
      <dgm:spPr/>
      <dgm:t>
        <a:bodyPr/>
        <a:lstStyle/>
        <a:p>
          <a:endParaRPr lang="en-US"/>
        </a:p>
      </dgm:t>
    </dgm:pt>
    <dgm:pt modelId="{7AF8E022-3B42-423A-B4A1-8D068455A612}">
      <dgm:prSet phldr="0"/>
      <dgm:spPr/>
      <dgm:t>
        <a:bodyPr/>
        <a:lstStyle/>
        <a:p>
          <a:r>
            <a:rPr lang="en-US">
              <a:latin typeface="Arial"/>
              <a:ea typeface="+mn-ea"/>
              <a:cs typeface="+mn-cs"/>
            </a:rPr>
            <a:t>IEA Sends Requests for Evidence</a:t>
          </a:r>
          <a:endParaRPr lang="en-US"/>
        </a:p>
      </dgm:t>
    </dgm:pt>
    <dgm:pt modelId="{2131DBEA-783D-4114-9341-5F30D4FDFE67}" type="parTrans" cxnId="{532BAF93-2F53-485E-9553-5CA11DFBABB6}">
      <dgm:prSet/>
      <dgm:spPr/>
      <dgm:t>
        <a:bodyPr/>
        <a:lstStyle/>
        <a:p>
          <a:endParaRPr lang="en-US"/>
        </a:p>
      </dgm:t>
    </dgm:pt>
    <dgm:pt modelId="{409A572B-A0FF-438D-B33A-A768DDED6A05}" type="sibTrans" cxnId="{532BAF93-2F53-485E-9553-5CA11DFBABB6}">
      <dgm:prSet/>
      <dgm:spPr/>
      <dgm:t>
        <a:bodyPr/>
        <a:lstStyle/>
        <a:p>
          <a:endParaRPr lang="en-US"/>
        </a:p>
      </dgm:t>
    </dgm:pt>
    <dgm:pt modelId="{8DE9BA0E-61A5-4F11-A6EB-BA1880494AF9}" type="pres">
      <dgm:prSet presAssocID="{626C057B-23D7-4F2B-B7D3-4F4DAA99E70D}" presName="Name0" presStyleCnt="0">
        <dgm:presLayoutVars>
          <dgm:dir/>
          <dgm:resizeHandles val="exact"/>
        </dgm:presLayoutVars>
      </dgm:prSet>
      <dgm:spPr/>
    </dgm:pt>
    <dgm:pt modelId="{8FE8E56A-5B19-4D6C-A231-7DCFEDAE36C9}" type="pres">
      <dgm:prSet presAssocID="{626C057B-23D7-4F2B-B7D3-4F4DAA99E70D}" presName="cycle" presStyleCnt="0"/>
      <dgm:spPr/>
    </dgm:pt>
    <dgm:pt modelId="{6E594832-B546-4913-8D58-3C072A3CE8A9}" type="pres">
      <dgm:prSet presAssocID="{CE61A3CE-E270-43A0-9862-4FCA2E516972}" presName="nodeFirstNode" presStyleLbl="node1" presStyleIdx="0" presStyleCnt="6">
        <dgm:presLayoutVars>
          <dgm:bulletEnabled val="1"/>
        </dgm:presLayoutVars>
      </dgm:prSet>
      <dgm:spPr/>
    </dgm:pt>
    <dgm:pt modelId="{9C6220F5-6CFD-48D0-B604-3BA0F9F572B9}" type="pres">
      <dgm:prSet presAssocID="{0240F34C-8C86-45DD-8441-F3473DD9D197}" presName="sibTransFirstNode" presStyleLbl="bgShp" presStyleIdx="0" presStyleCnt="1"/>
      <dgm:spPr/>
    </dgm:pt>
    <dgm:pt modelId="{0EB518D3-6FF7-4829-B039-9C972BD07270}" type="pres">
      <dgm:prSet presAssocID="{B171557D-1328-4EC9-9A94-93572F6D2BBE}" presName="nodeFollowingNodes" presStyleLbl="node1" presStyleIdx="1" presStyleCnt="6">
        <dgm:presLayoutVars>
          <dgm:bulletEnabled val="1"/>
        </dgm:presLayoutVars>
      </dgm:prSet>
      <dgm:spPr/>
    </dgm:pt>
    <dgm:pt modelId="{C677A9C9-0A1B-4B78-8BCE-CAB725FBECFF}" type="pres">
      <dgm:prSet presAssocID="{7AF8E022-3B42-423A-B4A1-8D068455A612}" presName="nodeFollowingNodes" presStyleLbl="node1" presStyleIdx="2" presStyleCnt="6">
        <dgm:presLayoutVars>
          <dgm:bulletEnabled val="1"/>
        </dgm:presLayoutVars>
      </dgm:prSet>
      <dgm:spPr/>
    </dgm:pt>
    <dgm:pt modelId="{255D05BB-D9FB-432F-B968-1314C980E200}" type="pres">
      <dgm:prSet presAssocID="{5E9FD3C2-403A-4524-8248-4CF2DB334787}" presName="nodeFollowingNodes" presStyleLbl="node1" presStyleIdx="3" presStyleCnt="6">
        <dgm:presLayoutVars>
          <dgm:bulletEnabled val="1"/>
        </dgm:presLayoutVars>
      </dgm:prSet>
      <dgm:spPr/>
    </dgm:pt>
    <dgm:pt modelId="{822C5FA7-A8DA-4AA9-B832-956930AE7EA6}" type="pres">
      <dgm:prSet presAssocID="{4E751FA0-E992-4288-8C0F-28EED445C3E9}" presName="nodeFollowingNodes" presStyleLbl="node1" presStyleIdx="4" presStyleCnt="6">
        <dgm:presLayoutVars>
          <dgm:bulletEnabled val="1"/>
        </dgm:presLayoutVars>
      </dgm:prSet>
      <dgm:spPr/>
    </dgm:pt>
    <dgm:pt modelId="{E04C6FC6-A128-4DF6-8EF9-6EBEED7B5B4E}" type="pres">
      <dgm:prSet presAssocID="{A13C1939-0285-412E-94A2-6A8B47350A7F}" presName="nodeFollowingNodes" presStyleLbl="node1" presStyleIdx="5" presStyleCnt="6">
        <dgm:presLayoutVars>
          <dgm:bulletEnabled val="1"/>
        </dgm:presLayoutVars>
      </dgm:prSet>
      <dgm:spPr/>
    </dgm:pt>
  </dgm:ptLst>
  <dgm:cxnLst>
    <dgm:cxn modelId="{6F12B418-D9DE-45B6-B6CC-77CA3516F6A9}" srcId="{626C057B-23D7-4F2B-B7D3-4F4DAA99E70D}" destId="{B171557D-1328-4EC9-9A94-93572F6D2BBE}" srcOrd="1" destOrd="0" parTransId="{2659A0C2-7F83-4EED-AF86-14D0DB152FCE}" sibTransId="{8C2D75C7-2594-4A78-A2C3-81D82C54A6FC}"/>
    <dgm:cxn modelId="{CE898B1B-D45A-4881-A76E-A8A8A356C882}" type="presOf" srcId="{B171557D-1328-4EC9-9A94-93572F6D2BBE}" destId="{0EB518D3-6FF7-4829-B039-9C972BD07270}" srcOrd="0" destOrd="0" presId="urn:microsoft.com/office/officeart/2005/8/layout/cycle3"/>
    <dgm:cxn modelId="{8A30102F-56C7-45AA-AB8F-B0C217547879}" type="presOf" srcId="{7AF8E022-3B42-423A-B4A1-8D068455A612}" destId="{C677A9C9-0A1B-4B78-8BCE-CAB725FBECFF}" srcOrd="0" destOrd="0" presId="urn:microsoft.com/office/officeart/2005/8/layout/cycle3"/>
    <dgm:cxn modelId="{0E71EE40-4ADE-4175-8F83-79026D073ABE}" type="presOf" srcId="{0240F34C-8C86-45DD-8441-F3473DD9D197}" destId="{9C6220F5-6CFD-48D0-B604-3BA0F9F572B9}" srcOrd="0" destOrd="0" presId="urn:microsoft.com/office/officeart/2005/8/layout/cycle3"/>
    <dgm:cxn modelId="{6352C850-2C59-4F4E-B332-D688E450B514}" srcId="{626C057B-23D7-4F2B-B7D3-4F4DAA99E70D}" destId="{CE61A3CE-E270-43A0-9862-4FCA2E516972}" srcOrd="0" destOrd="0" parTransId="{00CB0CBF-4678-4A1E-AAEE-C66F720A32F2}" sibTransId="{0240F34C-8C86-45DD-8441-F3473DD9D197}"/>
    <dgm:cxn modelId="{64E50251-B7A1-47E7-9D93-C1E5934811E0}" srcId="{626C057B-23D7-4F2B-B7D3-4F4DAA99E70D}" destId="{A13C1939-0285-412E-94A2-6A8B47350A7F}" srcOrd="5" destOrd="0" parTransId="{3398CDDE-32D6-47A7-B65E-A4B1560316AC}" sibTransId="{DE16F759-5322-4408-9F86-ACB5192172DB}"/>
    <dgm:cxn modelId="{570D385A-929B-441B-A528-7955C4FF9C66}" srcId="{626C057B-23D7-4F2B-B7D3-4F4DAA99E70D}" destId="{4E751FA0-E992-4288-8C0F-28EED445C3E9}" srcOrd="4" destOrd="0" parTransId="{1981F1AA-7EF4-4E9D-837E-316FF2147B20}" sibTransId="{7B7DA33A-4912-4593-AEED-33E61DEF25EA}"/>
    <dgm:cxn modelId="{532BAF93-2F53-485E-9553-5CA11DFBABB6}" srcId="{626C057B-23D7-4F2B-B7D3-4F4DAA99E70D}" destId="{7AF8E022-3B42-423A-B4A1-8D068455A612}" srcOrd="2" destOrd="0" parTransId="{2131DBEA-783D-4114-9341-5F30D4FDFE67}" sibTransId="{409A572B-A0FF-438D-B33A-A768DDED6A05}"/>
    <dgm:cxn modelId="{641A9C9B-AAA5-415E-95E4-FF200A30EC72}" type="presOf" srcId="{5E9FD3C2-403A-4524-8248-4CF2DB334787}" destId="{255D05BB-D9FB-432F-B968-1314C980E200}" srcOrd="0" destOrd="0" presId="urn:microsoft.com/office/officeart/2005/8/layout/cycle3"/>
    <dgm:cxn modelId="{685E929F-788B-4F5C-9D67-CD47AAA688A7}" type="presOf" srcId="{A13C1939-0285-412E-94A2-6A8B47350A7F}" destId="{E04C6FC6-A128-4DF6-8EF9-6EBEED7B5B4E}" srcOrd="0" destOrd="0" presId="urn:microsoft.com/office/officeart/2005/8/layout/cycle3"/>
    <dgm:cxn modelId="{F3E872BD-FBD8-4FE5-924D-77C57A3B021A}" srcId="{626C057B-23D7-4F2B-B7D3-4F4DAA99E70D}" destId="{5E9FD3C2-403A-4524-8248-4CF2DB334787}" srcOrd="3" destOrd="0" parTransId="{8F2447E2-5F11-429F-A47D-9F192CE1679C}" sibTransId="{F3D3F087-FAE1-4B47-B105-1116D105BE63}"/>
    <dgm:cxn modelId="{9C97C7D8-EB14-4203-831C-899DEC2A48A8}" type="presOf" srcId="{626C057B-23D7-4F2B-B7D3-4F4DAA99E70D}" destId="{8DE9BA0E-61A5-4F11-A6EB-BA1880494AF9}" srcOrd="0" destOrd="0" presId="urn:microsoft.com/office/officeart/2005/8/layout/cycle3"/>
    <dgm:cxn modelId="{628003E6-DCF6-473C-94A1-A03B72648826}" type="presOf" srcId="{4E751FA0-E992-4288-8C0F-28EED445C3E9}" destId="{822C5FA7-A8DA-4AA9-B832-956930AE7EA6}" srcOrd="0" destOrd="0" presId="urn:microsoft.com/office/officeart/2005/8/layout/cycle3"/>
    <dgm:cxn modelId="{B4D034FB-88EE-4992-B239-CE99E8793C27}" type="presOf" srcId="{CE61A3CE-E270-43A0-9862-4FCA2E516972}" destId="{6E594832-B546-4913-8D58-3C072A3CE8A9}" srcOrd="0" destOrd="0" presId="urn:microsoft.com/office/officeart/2005/8/layout/cycle3"/>
    <dgm:cxn modelId="{C2D4B20D-F565-435C-8C03-DFE7758948D6}" type="presParOf" srcId="{8DE9BA0E-61A5-4F11-A6EB-BA1880494AF9}" destId="{8FE8E56A-5B19-4D6C-A231-7DCFEDAE36C9}" srcOrd="0" destOrd="0" presId="urn:microsoft.com/office/officeart/2005/8/layout/cycle3"/>
    <dgm:cxn modelId="{8443E611-D2D7-487F-A6F6-F335CBAD8B5E}" type="presParOf" srcId="{8FE8E56A-5B19-4D6C-A231-7DCFEDAE36C9}" destId="{6E594832-B546-4913-8D58-3C072A3CE8A9}" srcOrd="0" destOrd="0" presId="urn:microsoft.com/office/officeart/2005/8/layout/cycle3"/>
    <dgm:cxn modelId="{CFBB9A0F-EA7A-4A1F-8A58-A769532EFC0B}" type="presParOf" srcId="{8FE8E56A-5B19-4D6C-A231-7DCFEDAE36C9}" destId="{9C6220F5-6CFD-48D0-B604-3BA0F9F572B9}" srcOrd="1" destOrd="0" presId="urn:microsoft.com/office/officeart/2005/8/layout/cycle3"/>
    <dgm:cxn modelId="{A867263B-986D-41C1-8B50-6A1974C7DF9C}" type="presParOf" srcId="{8FE8E56A-5B19-4D6C-A231-7DCFEDAE36C9}" destId="{0EB518D3-6FF7-4829-B039-9C972BD07270}" srcOrd="2" destOrd="0" presId="urn:microsoft.com/office/officeart/2005/8/layout/cycle3"/>
    <dgm:cxn modelId="{B489E3EE-851C-4556-8CF7-F7FB94E0C826}" type="presParOf" srcId="{8FE8E56A-5B19-4D6C-A231-7DCFEDAE36C9}" destId="{C677A9C9-0A1B-4B78-8BCE-CAB725FBECFF}" srcOrd="3" destOrd="0" presId="urn:microsoft.com/office/officeart/2005/8/layout/cycle3"/>
    <dgm:cxn modelId="{FB5AB84E-176C-47EE-9AE1-69618B01BE9F}" type="presParOf" srcId="{8FE8E56A-5B19-4D6C-A231-7DCFEDAE36C9}" destId="{255D05BB-D9FB-432F-B968-1314C980E200}" srcOrd="4" destOrd="0" presId="urn:microsoft.com/office/officeart/2005/8/layout/cycle3"/>
    <dgm:cxn modelId="{1840B6A8-406D-456F-A162-97764F09FC5D}" type="presParOf" srcId="{8FE8E56A-5B19-4D6C-A231-7DCFEDAE36C9}" destId="{822C5FA7-A8DA-4AA9-B832-956930AE7EA6}" srcOrd="5" destOrd="0" presId="urn:microsoft.com/office/officeart/2005/8/layout/cycle3"/>
    <dgm:cxn modelId="{CCA7871C-144A-4C27-A8D9-91484F9127F2}" type="presParOf" srcId="{8FE8E56A-5B19-4D6C-A231-7DCFEDAE36C9}" destId="{E04C6FC6-A128-4DF6-8EF9-6EBEED7B5B4E}" srcOrd="6"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6220F5-6CFD-48D0-B604-3BA0F9F572B9}">
      <dsp:nvSpPr>
        <dsp:cNvPr id="0" name=""/>
        <dsp:cNvSpPr/>
      </dsp:nvSpPr>
      <dsp:spPr>
        <a:xfrm>
          <a:off x="2726671" y="-4536"/>
          <a:ext cx="4733046" cy="4733046"/>
        </a:xfrm>
        <a:prstGeom prst="circularArrow">
          <a:avLst>
            <a:gd name="adj1" fmla="val 5274"/>
            <a:gd name="adj2" fmla="val 312630"/>
            <a:gd name="adj3" fmla="val 14207556"/>
            <a:gd name="adj4" fmla="val 17139068"/>
            <a:gd name="adj5" fmla="val 5477"/>
          </a:avLst>
        </a:prstGeom>
        <a:solidFill>
          <a:schemeClr val="accent4">
            <a:tint val="40000"/>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1">
          <a:scrgbClr r="0" g="0" b="0"/>
        </a:fillRef>
        <a:effectRef idx="1">
          <a:scrgbClr r="0" g="0" b="0"/>
        </a:effectRef>
        <a:fontRef idx="minor"/>
      </dsp:style>
    </dsp:sp>
    <dsp:sp modelId="{6E594832-B546-4913-8D58-3C072A3CE8A9}">
      <dsp:nvSpPr>
        <dsp:cNvPr id="0" name=""/>
        <dsp:cNvSpPr/>
      </dsp:nvSpPr>
      <dsp:spPr>
        <a:xfrm>
          <a:off x="4182985" y="963"/>
          <a:ext cx="1820419" cy="910209"/>
        </a:xfrm>
        <a:prstGeom prst="roundRect">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Arial"/>
              <a:ea typeface="+mn-ea"/>
              <a:cs typeface="+mn-cs"/>
            </a:rPr>
            <a:t>Evidence Committees (ECs) Identify Possible Evidence </a:t>
          </a:r>
        </a:p>
      </dsp:txBody>
      <dsp:txXfrm>
        <a:off x="4227418" y="45396"/>
        <a:ext cx="1731553" cy="821343"/>
      </dsp:txXfrm>
    </dsp:sp>
    <dsp:sp modelId="{0EB518D3-6FF7-4829-B039-9C972BD07270}">
      <dsp:nvSpPr>
        <dsp:cNvPr id="0" name=""/>
        <dsp:cNvSpPr/>
      </dsp:nvSpPr>
      <dsp:spPr>
        <a:xfrm>
          <a:off x="5845840" y="961013"/>
          <a:ext cx="1820419" cy="910209"/>
        </a:xfrm>
        <a:prstGeom prst="roundRect">
          <a:avLst/>
        </a:prstGeom>
        <a:gradFill rotWithShape="0">
          <a:gsLst>
            <a:gs pos="0">
              <a:schemeClr val="accent4">
                <a:hueOff val="1960178"/>
                <a:satOff val="-8155"/>
                <a:lumOff val="1922"/>
                <a:alphaOff val="0"/>
                <a:lumMod val="110000"/>
                <a:satMod val="105000"/>
                <a:tint val="67000"/>
              </a:schemeClr>
            </a:gs>
            <a:gs pos="50000">
              <a:schemeClr val="accent4">
                <a:hueOff val="1960178"/>
                <a:satOff val="-8155"/>
                <a:lumOff val="1922"/>
                <a:alphaOff val="0"/>
                <a:lumMod val="105000"/>
                <a:satMod val="103000"/>
                <a:tint val="73000"/>
              </a:schemeClr>
            </a:gs>
            <a:gs pos="100000">
              <a:schemeClr val="accent4">
                <a:hueOff val="1960178"/>
                <a:satOff val="-8155"/>
                <a:lumOff val="1922"/>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Arial"/>
              <a:ea typeface="+mn-ea"/>
              <a:cs typeface="+mn-cs"/>
            </a:rPr>
            <a:t>Evidence Request Lists Combined</a:t>
          </a:r>
        </a:p>
      </dsp:txBody>
      <dsp:txXfrm>
        <a:off x="5890273" y="1005446"/>
        <a:ext cx="1731553" cy="821343"/>
      </dsp:txXfrm>
    </dsp:sp>
    <dsp:sp modelId="{C677A9C9-0A1B-4B78-8BCE-CAB725FBECFF}">
      <dsp:nvSpPr>
        <dsp:cNvPr id="0" name=""/>
        <dsp:cNvSpPr/>
      </dsp:nvSpPr>
      <dsp:spPr>
        <a:xfrm>
          <a:off x="5845840" y="2881113"/>
          <a:ext cx="1820419" cy="910209"/>
        </a:xfrm>
        <a:prstGeom prst="roundRect">
          <a:avLst/>
        </a:prstGeom>
        <a:gradFill rotWithShape="0">
          <a:gsLst>
            <a:gs pos="0">
              <a:schemeClr val="accent4">
                <a:hueOff val="3920356"/>
                <a:satOff val="-16311"/>
                <a:lumOff val="3843"/>
                <a:alphaOff val="0"/>
                <a:lumMod val="110000"/>
                <a:satMod val="105000"/>
                <a:tint val="67000"/>
              </a:schemeClr>
            </a:gs>
            <a:gs pos="50000">
              <a:schemeClr val="accent4">
                <a:hueOff val="3920356"/>
                <a:satOff val="-16311"/>
                <a:lumOff val="3843"/>
                <a:alphaOff val="0"/>
                <a:lumMod val="105000"/>
                <a:satMod val="103000"/>
                <a:tint val="73000"/>
              </a:schemeClr>
            </a:gs>
            <a:gs pos="100000">
              <a:schemeClr val="accent4">
                <a:hueOff val="3920356"/>
                <a:satOff val="-16311"/>
                <a:lumOff val="3843"/>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latin typeface="Arial"/>
              <a:ea typeface="+mn-ea"/>
              <a:cs typeface="+mn-cs"/>
            </a:rPr>
            <a:t>IEA Sends Requests for Evidence</a:t>
          </a:r>
          <a:endParaRPr lang="en-US" sz="1300" kern="1200"/>
        </a:p>
      </dsp:txBody>
      <dsp:txXfrm>
        <a:off x="5890273" y="2925546"/>
        <a:ext cx="1731553" cy="821343"/>
      </dsp:txXfrm>
    </dsp:sp>
    <dsp:sp modelId="{255D05BB-D9FB-432F-B968-1314C980E200}">
      <dsp:nvSpPr>
        <dsp:cNvPr id="0" name=""/>
        <dsp:cNvSpPr/>
      </dsp:nvSpPr>
      <dsp:spPr>
        <a:xfrm>
          <a:off x="4182985" y="3841163"/>
          <a:ext cx="1820419" cy="910209"/>
        </a:xfrm>
        <a:prstGeom prst="roundRect">
          <a:avLst/>
        </a:prstGeom>
        <a:gradFill rotWithShape="0">
          <a:gsLst>
            <a:gs pos="0">
              <a:schemeClr val="accent4">
                <a:hueOff val="5880535"/>
                <a:satOff val="-24466"/>
                <a:lumOff val="5765"/>
                <a:alphaOff val="0"/>
                <a:lumMod val="110000"/>
                <a:satMod val="105000"/>
                <a:tint val="67000"/>
              </a:schemeClr>
            </a:gs>
            <a:gs pos="50000">
              <a:schemeClr val="accent4">
                <a:hueOff val="5880535"/>
                <a:satOff val="-24466"/>
                <a:lumOff val="5765"/>
                <a:alphaOff val="0"/>
                <a:lumMod val="105000"/>
                <a:satMod val="103000"/>
                <a:tint val="73000"/>
              </a:schemeClr>
            </a:gs>
            <a:gs pos="100000">
              <a:schemeClr val="accent4">
                <a:hueOff val="5880535"/>
                <a:satOff val="-24466"/>
                <a:lumOff val="576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Arial"/>
              <a:ea typeface="+mn-ea"/>
              <a:cs typeface="+mn-cs"/>
            </a:rPr>
            <a:t>Units Respond with Evidence or Suggestions</a:t>
          </a:r>
        </a:p>
      </dsp:txBody>
      <dsp:txXfrm>
        <a:off x="4227418" y="3885596"/>
        <a:ext cx="1731553" cy="821343"/>
      </dsp:txXfrm>
    </dsp:sp>
    <dsp:sp modelId="{822C5FA7-A8DA-4AA9-B832-956930AE7EA6}">
      <dsp:nvSpPr>
        <dsp:cNvPr id="0" name=""/>
        <dsp:cNvSpPr/>
      </dsp:nvSpPr>
      <dsp:spPr>
        <a:xfrm>
          <a:off x="2520129" y="2881113"/>
          <a:ext cx="1820419" cy="910209"/>
        </a:xfrm>
        <a:prstGeom prst="roundRect">
          <a:avLst/>
        </a:prstGeom>
        <a:gradFill rotWithShape="0">
          <a:gsLst>
            <a:gs pos="0">
              <a:schemeClr val="accent4">
                <a:hueOff val="7840713"/>
                <a:satOff val="-32622"/>
                <a:lumOff val="7686"/>
                <a:alphaOff val="0"/>
                <a:lumMod val="110000"/>
                <a:satMod val="105000"/>
                <a:tint val="67000"/>
              </a:schemeClr>
            </a:gs>
            <a:gs pos="50000">
              <a:schemeClr val="accent4">
                <a:hueOff val="7840713"/>
                <a:satOff val="-32622"/>
                <a:lumOff val="7686"/>
                <a:alphaOff val="0"/>
                <a:lumMod val="105000"/>
                <a:satMod val="103000"/>
                <a:tint val="73000"/>
              </a:schemeClr>
            </a:gs>
            <a:gs pos="100000">
              <a:schemeClr val="accent4">
                <a:hueOff val="7840713"/>
                <a:satOff val="-32622"/>
                <a:lumOff val="7686"/>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Arial"/>
              <a:ea typeface="+mn-ea"/>
              <a:cs typeface="+mn-cs"/>
            </a:rPr>
            <a:t>ECs Review Evidence &amp; Perform Gap Analysis</a:t>
          </a:r>
          <a:endParaRPr lang="en-US" sz="1300" kern="1200"/>
        </a:p>
      </dsp:txBody>
      <dsp:txXfrm>
        <a:off x="2564562" y="2925546"/>
        <a:ext cx="1731553" cy="821343"/>
      </dsp:txXfrm>
    </dsp:sp>
    <dsp:sp modelId="{E04C6FC6-A128-4DF6-8EF9-6EBEED7B5B4E}">
      <dsp:nvSpPr>
        <dsp:cNvPr id="0" name=""/>
        <dsp:cNvSpPr/>
      </dsp:nvSpPr>
      <dsp:spPr>
        <a:xfrm>
          <a:off x="2520129" y="961013"/>
          <a:ext cx="1820419" cy="910209"/>
        </a:xfrm>
        <a:prstGeom prst="roundRect">
          <a:avLst/>
        </a:prstGeom>
        <a:gradFill rotWithShape="0">
          <a:gsLst>
            <a:gs pos="0">
              <a:schemeClr val="accent4">
                <a:hueOff val="9800891"/>
                <a:satOff val="-40777"/>
                <a:lumOff val="9608"/>
                <a:alphaOff val="0"/>
                <a:lumMod val="110000"/>
                <a:satMod val="105000"/>
                <a:tint val="67000"/>
              </a:schemeClr>
            </a:gs>
            <a:gs pos="50000">
              <a:schemeClr val="accent4">
                <a:hueOff val="9800891"/>
                <a:satOff val="-40777"/>
                <a:lumOff val="9608"/>
                <a:alphaOff val="0"/>
                <a:lumMod val="105000"/>
                <a:satMod val="103000"/>
                <a:tint val="73000"/>
              </a:schemeClr>
            </a:gs>
            <a:gs pos="100000">
              <a:schemeClr val="accent4">
                <a:hueOff val="9800891"/>
                <a:satOff val="-40777"/>
                <a:lumOff val="960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Arial"/>
              <a:ea typeface="+mn-ea"/>
              <a:cs typeface="+mn-cs"/>
            </a:rPr>
            <a:t>ECs Provide Recommendations for the Coming Year</a:t>
          </a:r>
          <a:endParaRPr lang="en-US" sz="1300" kern="1200">
            <a:latin typeface="Calibri Light"/>
            <a:ea typeface="+mn-ea"/>
            <a:cs typeface="Calibri Light"/>
          </a:endParaRPr>
        </a:p>
      </dsp:txBody>
      <dsp:txXfrm>
        <a:off x="2564562" y="1005446"/>
        <a:ext cx="1731553" cy="8213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6220F5-6CFD-48D0-B604-3BA0F9F572B9}">
      <dsp:nvSpPr>
        <dsp:cNvPr id="0" name=""/>
        <dsp:cNvSpPr/>
      </dsp:nvSpPr>
      <dsp:spPr>
        <a:xfrm>
          <a:off x="2726671" y="-4536"/>
          <a:ext cx="4733046" cy="4733046"/>
        </a:xfrm>
        <a:prstGeom prst="circularArrow">
          <a:avLst>
            <a:gd name="adj1" fmla="val 5274"/>
            <a:gd name="adj2" fmla="val 312630"/>
            <a:gd name="adj3" fmla="val 14207556"/>
            <a:gd name="adj4" fmla="val 17139068"/>
            <a:gd name="adj5" fmla="val 5477"/>
          </a:avLst>
        </a:prstGeom>
        <a:solidFill>
          <a:schemeClr val="accent4">
            <a:tint val="40000"/>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1">
          <a:scrgbClr r="0" g="0" b="0"/>
        </a:fillRef>
        <a:effectRef idx="1">
          <a:scrgbClr r="0" g="0" b="0"/>
        </a:effectRef>
        <a:fontRef idx="minor"/>
      </dsp:style>
    </dsp:sp>
    <dsp:sp modelId="{6E594832-B546-4913-8D58-3C072A3CE8A9}">
      <dsp:nvSpPr>
        <dsp:cNvPr id="0" name=""/>
        <dsp:cNvSpPr/>
      </dsp:nvSpPr>
      <dsp:spPr>
        <a:xfrm>
          <a:off x="4182985" y="963"/>
          <a:ext cx="1820419" cy="910209"/>
        </a:xfrm>
        <a:prstGeom prst="roundRect">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Arial"/>
              <a:ea typeface="+mn-ea"/>
              <a:cs typeface="+mn-cs"/>
            </a:rPr>
            <a:t>Evidence Committees (ECs) Identify Possible Evidence </a:t>
          </a:r>
        </a:p>
      </dsp:txBody>
      <dsp:txXfrm>
        <a:off x="4227418" y="45396"/>
        <a:ext cx="1731553" cy="821343"/>
      </dsp:txXfrm>
    </dsp:sp>
    <dsp:sp modelId="{0EB518D3-6FF7-4829-B039-9C972BD07270}">
      <dsp:nvSpPr>
        <dsp:cNvPr id="0" name=""/>
        <dsp:cNvSpPr/>
      </dsp:nvSpPr>
      <dsp:spPr>
        <a:xfrm>
          <a:off x="5845840" y="961013"/>
          <a:ext cx="1820419" cy="910209"/>
        </a:xfrm>
        <a:prstGeom prst="roundRect">
          <a:avLst/>
        </a:prstGeom>
        <a:gradFill rotWithShape="0">
          <a:gsLst>
            <a:gs pos="0">
              <a:schemeClr val="accent4">
                <a:hueOff val="1960178"/>
                <a:satOff val="-8155"/>
                <a:lumOff val="1922"/>
                <a:alphaOff val="0"/>
                <a:lumMod val="110000"/>
                <a:satMod val="105000"/>
                <a:tint val="67000"/>
              </a:schemeClr>
            </a:gs>
            <a:gs pos="50000">
              <a:schemeClr val="accent4">
                <a:hueOff val="1960178"/>
                <a:satOff val="-8155"/>
                <a:lumOff val="1922"/>
                <a:alphaOff val="0"/>
                <a:lumMod val="105000"/>
                <a:satMod val="103000"/>
                <a:tint val="73000"/>
              </a:schemeClr>
            </a:gs>
            <a:gs pos="100000">
              <a:schemeClr val="accent4">
                <a:hueOff val="1960178"/>
                <a:satOff val="-8155"/>
                <a:lumOff val="1922"/>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Arial"/>
              <a:ea typeface="+mn-ea"/>
              <a:cs typeface="+mn-cs"/>
            </a:rPr>
            <a:t>Evidence Request Lists Combined</a:t>
          </a:r>
        </a:p>
      </dsp:txBody>
      <dsp:txXfrm>
        <a:off x="5890273" y="1005446"/>
        <a:ext cx="1731553" cy="821343"/>
      </dsp:txXfrm>
    </dsp:sp>
    <dsp:sp modelId="{C677A9C9-0A1B-4B78-8BCE-CAB725FBECFF}">
      <dsp:nvSpPr>
        <dsp:cNvPr id="0" name=""/>
        <dsp:cNvSpPr/>
      </dsp:nvSpPr>
      <dsp:spPr>
        <a:xfrm>
          <a:off x="5845840" y="2881113"/>
          <a:ext cx="1820419" cy="910209"/>
        </a:xfrm>
        <a:prstGeom prst="roundRect">
          <a:avLst/>
        </a:prstGeom>
        <a:gradFill rotWithShape="0">
          <a:gsLst>
            <a:gs pos="0">
              <a:schemeClr val="accent4">
                <a:hueOff val="3920356"/>
                <a:satOff val="-16311"/>
                <a:lumOff val="3843"/>
                <a:alphaOff val="0"/>
                <a:lumMod val="110000"/>
                <a:satMod val="105000"/>
                <a:tint val="67000"/>
              </a:schemeClr>
            </a:gs>
            <a:gs pos="50000">
              <a:schemeClr val="accent4">
                <a:hueOff val="3920356"/>
                <a:satOff val="-16311"/>
                <a:lumOff val="3843"/>
                <a:alphaOff val="0"/>
                <a:lumMod val="105000"/>
                <a:satMod val="103000"/>
                <a:tint val="73000"/>
              </a:schemeClr>
            </a:gs>
            <a:gs pos="100000">
              <a:schemeClr val="accent4">
                <a:hueOff val="3920356"/>
                <a:satOff val="-16311"/>
                <a:lumOff val="3843"/>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latin typeface="Arial"/>
              <a:ea typeface="+mn-ea"/>
              <a:cs typeface="+mn-cs"/>
            </a:rPr>
            <a:t>IEA Sends Requests for Evidence</a:t>
          </a:r>
          <a:endParaRPr lang="en-US" sz="1300" kern="1200"/>
        </a:p>
      </dsp:txBody>
      <dsp:txXfrm>
        <a:off x="5890273" y="2925546"/>
        <a:ext cx="1731553" cy="821343"/>
      </dsp:txXfrm>
    </dsp:sp>
    <dsp:sp modelId="{255D05BB-D9FB-432F-B968-1314C980E200}">
      <dsp:nvSpPr>
        <dsp:cNvPr id="0" name=""/>
        <dsp:cNvSpPr/>
      </dsp:nvSpPr>
      <dsp:spPr>
        <a:xfrm>
          <a:off x="4182985" y="3841163"/>
          <a:ext cx="1820419" cy="910209"/>
        </a:xfrm>
        <a:prstGeom prst="roundRect">
          <a:avLst/>
        </a:prstGeom>
        <a:gradFill rotWithShape="0">
          <a:gsLst>
            <a:gs pos="0">
              <a:schemeClr val="accent4">
                <a:hueOff val="5880535"/>
                <a:satOff val="-24466"/>
                <a:lumOff val="5765"/>
                <a:alphaOff val="0"/>
                <a:lumMod val="110000"/>
                <a:satMod val="105000"/>
                <a:tint val="67000"/>
              </a:schemeClr>
            </a:gs>
            <a:gs pos="50000">
              <a:schemeClr val="accent4">
                <a:hueOff val="5880535"/>
                <a:satOff val="-24466"/>
                <a:lumOff val="5765"/>
                <a:alphaOff val="0"/>
                <a:lumMod val="105000"/>
                <a:satMod val="103000"/>
                <a:tint val="73000"/>
              </a:schemeClr>
            </a:gs>
            <a:gs pos="100000">
              <a:schemeClr val="accent4">
                <a:hueOff val="5880535"/>
                <a:satOff val="-24466"/>
                <a:lumOff val="576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Arial"/>
              <a:ea typeface="+mn-ea"/>
              <a:cs typeface="+mn-cs"/>
            </a:rPr>
            <a:t>Units Respond with Evidence or Suggestions</a:t>
          </a:r>
        </a:p>
      </dsp:txBody>
      <dsp:txXfrm>
        <a:off x="4227418" y="3885596"/>
        <a:ext cx="1731553" cy="821343"/>
      </dsp:txXfrm>
    </dsp:sp>
    <dsp:sp modelId="{822C5FA7-A8DA-4AA9-B832-956930AE7EA6}">
      <dsp:nvSpPr>
        <dsp:cNvPr id="0" name=""/>
        <dsp:cNvSpPr/>
      </dsp:nvSpPr>
      <dsp:spPr>
        <a:xfrm>
          <a:off x="2520129" y="2881113"/>
          <a:ext cx="1820419" cy="910209"/>
        </a:xfrm>
        <a:prstGeom prst="roundRect">
          <a:avLst/>
        </a:prstGeom>
        <a:gradFill rotWithShape="0">
          <a:gsLst>
            <a:gs pos="0">
              <a:schemeClr val="accent4">
                <a:hueOff val="7840713"/>
                <a:satOff val="-32622"/>
                <a:lumOff val="7686"/>
                <a:alphaOff val="0"/>
                <a:lumMod val="110000"/>
                <a:satMod val="105000"/>
                <a:tint val="67000"/>
              </a:schemeClr>
            </a:gs>
            <a:gs pos="50000">
              <a:schemeClr val="accent4">
                <a:hueOff val="7840713"/>
                <a:satOff val="-32622"/>
                <a:lumOff val="7686"/>
                <a:alphaOff val="0"/>
                <a:lumMod val="105000"/>
                <a:satMod val="103000"/>
                <a:tint val="73000"/>
              </a:schemeClr>
            </a:gs>
            <a:gs pos="100000">
              <a:schemeClr val="accent4">
                <a:hueOff val="7840713"/>
                <a:satOff val="-32622"/>
                <a:lumOff val="7686"/>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Arial"/>
              <a:ea typeface="+mn-ea"/>
              <a:cs typeface="+mn-cs"/>
            </a:rPr>
            <a:t>ECs Review Evidence &amp; Perform Gap Analysis</a:t>
          </a:r>
          <a:endParaRPr lang="en-US" sz="1300" kern="1200"/>
        </a:p>
      </dsp:txBody>
      <dsp:txXfrm>
        <a:off x="2564562" y="2925546"/>
        <a:ext cx="1731553" cy="821343"/>
      </dsp:txXfrm>
    </dsp:sp>
    <dsp:sp modelId="{E04C6FC6-A128-4DF6-8EF9-6EBEED7B5B4E}">
      <dsp:nvSpPr>
        <dsp:cNvPr id="0" name=""/>
        <dsp:cNvSpPr/>
      </dsp:nvSpPr>
      <dsp:spPr>
        <a:xfrm>
          <a:off x="2520129" y="961013"/>
          <a:ext cx="1820419" cy="910209"/>
        </a:xfrm>
        <a:prstGeom prst="roundRect">
          <a:avLst/>
        </a:prstGeom>
        <a:gradFill rotWithShape="0">
          <a:gsLst>
            <a:gs pos="0">
              <a:schemeClr val="accent4">
                <a:hueOff val="9800891"/>
                <a:satOff val="-40777"/>
                <a:lumOff val="9608"/>
                <a:alphaOff val="0"/>
                <a:lumMod val="110000"/>
                <a:satMod val="105000"/>
                <a:tint val="67000"/>
              </a:schemeClr>
            </a:gs>
            <a:gs pos="50000">
              <a:schemeClr val="accent4">
                <a:hueOff val="9800891"/>
                <a:satOff val="-40777"/>
                <a:lumOff val="9608"/>
                <a:alphaOff val="0"/>
                <a:lumMod val="105000"/>
                <a:satMod val="103000"/>
                <a:tint val="73000"/>
              </a:schemeClr>
            </a:gs>
            <a:gs pos="100000">
              <a:schemeClr val="accent4">
                <a:hueOff val="9800891"/>
                <a:satOff val="-40777"/>
                <a:lumOff val="960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Arial"/>
              <a:ea typeface="+mn-ea"/>
              <a:cs typeface="+mn-cs"/>
            </a:rPr>
            <a:t>ECs Provide Recommendations for the Coming Year</a:t>
          </a:r>
          <a:endParaRPr lang="en-US" sz="1300" kern="1200">
            <a:latin typeface="Calibri Light"/>
            <a:ea typeface="+mn-ea"/>
            <a:cs typeface="Calibri Light"/>
          </a:endParaRPr>
        </a:p>
      </dsp:txBody>
      <dsp:txXfrm>
        <a:off x="2564562" y="1005446"/>
        <a:ext cx="1731553" cy="821343"/>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2C21AF-91BB-4D8D-8861-4E52563CB905}" type="datetimeFigureOut">
              <a:t>4/25/2023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6D6418-0093-4E68-85CB-E2506F57B1EA}" type="slidenum">
              <a:t>‹#›</a:t>
            </a:fld>
            <a:endParaRPr lang="en-US"/>
          </a:p>
        </p:txBody>
      </p:sp>
    </p:spTree>
    <p:extLst>
      <p:ext uri="{BB962C8B-B14F-4D97-AF65-F5344CB8AC3E}">
        <p14:creationId xmlns:p14="http://schemas.microsoft.com/office/powerpoint/2010/main" val="1964653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4723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E3493D-A417-8442-B04F-1D03416FCA8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822674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As we saw before, HLC has guidelines and guidance to help us present the best evidence. We need to have breadth in our scope, but be really tailored in how we describe our adherence to the criteria and components.</a:t>
            </a:r>
          </a:p>
          <a:p>
            <a:endParaRPr lang="en-US" dirty="0">
              <a:cs typeface="Calibri"/>
            </a:endParaRPr>
          </a:p>
          <a:p>
            <a:r>
              <a:rPr lang="en-US" dirty="0">
                <a:cs typeface="Calibri"/>
              </a:rPr>
              <a:t>Remember, that we need to show quality evidence in the three key areas of: academic quality, financial sustainability and integrity.</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E3493D-A417-8442-B04F-1D03416FCA8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26231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E3493D-A417-8442-B04F-1D03416FCA8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390458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Clear evidence is the highest, most direct form of evidence. </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E3493D-A417-8442-B04F-1D03416FCA8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822674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E3493D-A417-8442-B04F-1D03416FCA8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589614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E3493D-A417-8442-B04F-1D03416FCA8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512627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When we have clear evidence, we want to use it. It's direct and the most convincing. But that won't always be an option, and the evidence committees will need to have some corroborating and/or circumstantial evidence in case they can't identify clear evidence.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E3493D-A417-8442-B04F-1D03416FCA8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773710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I know that we're asking a lot and you may feel overwhelmed. But remember that this is the first time we are making the ask. As the committees review the evidence, they will identify gaps and overlaps (places where there's lots of evidence). They will be able to refine the requests for future years. </a:t>
            </a:r>
          </a:p>
          <a:p>
            <a:r>
              <a:rPr lang="en-US" dirty="0">
                <a:cs typeface="Calibri"/>
              </a:rPr>
              <a:t>Next year, we will only ask for updates to the evidence we're collecting this year.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E3493D-A417-8442-B04F-1D03416FCA8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83426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Here is where I would talk about Accreditation is telling our story + showing our story. </a:t>
            </a:r>
          </a:p>
          <a:p>
            <a:r>
              <a:rPr lang="en-US">
                <a:cs typeface="Calibri"/>
              </a:rPr>
              <a:t>While it seems like we are asking a lot now, the idea is that we manage this with an annual collection of data that will be more manageable in future years.</a:t>
            </a:r>
          </a:p>
          <a:p>
            <a:r>
              <a:rPr lang="en-US">
                <a:cs typeface="Calibri"/>
              </a:rPr>
              <a:t>We may have 800 – 1000 documented pieces of evidence from departments and units all across the university that we need to collect, prioritize and use in the accreditation process, and starting now is better than waiting another 6 months, year, etc.</a:t>
            </a:r>
          </a:p>
          <a:p>
            <a:endParaRPr lang="en-US">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E3493D-A417-8442-B04F-1D03416FCA8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936727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Five criteria covering the breadth of all university services, but the focus is on providing quality educational experiences to students.</a:t>
            </a:r>
          </a:p>
          <a:p>
            <a:r>
              <a:rPr lang="en-US">
                <a:cs typeface="Calibri"/>
              </a:rPr>
              <a:t>Each criterion has 3-5 core components and multiple subcomponents that you will see on your evidence request tables. </a:t>
            </a:r>
          </a:p>
          <a:p>
            <a:r>
              <a:rPr lang="en-US">
                <a:cs typeface="Calibri"/>
              </a:rPr>
              <a:t>There's a link in the lower right for you to read more about the criteria, core components and subcomponents.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E3493D-A417-8442-B04F-1D03416FCA8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08560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When we talk about creating a story to share with the accreditors, that writing is a persuasive narrative filled with carefully selected evidence. The word count is limited, and the judgments are heavily influenced by the evidence.</a:t>
            </a:r>
          </a:p>
          <a:p>
            <a:r>
              <a:rPr lang="en-US">
                <a:cs typeface="Calibri"/>
              </a:rPr>
              <a:t>In this example from Kansas State, you can see the wide variety and evidence needed to tell their story. </a:t>
            </a:r>
          </a:p>
          <a:p>
            <a:endParaRPr lang="en-US">
              <a:cs typeface="Calibri"/>
            </a:endParaRPr>
          </a:p>
          <a:p>
            <a:r>
              <a:rPr lang="en-US">
                <a:cs typeface="Calibri"/>
              </a:rPr>
              <a:t>By the way, it's not unusual to have 30-50 pieces of evidence per core component. We're expecting to use somewhere between 800 and 1000 different evidence documents. </a:t>
            </a:r>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E3493D-A417-8442-B04F-1D03416FCA8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351200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But don't get stuck on the numbers too much. While evidence </a:t>
            </a:r>
            <a:r>
              <a:rPr lang="en-US" i="1" dirty="0">
                <a:cs typeface="Calibri"/>
              </a:rPr>
              <a:t>quantity</a:t>
            </a:r>
            <a:r>
              <a:rPr lang="en-US" dirty="0">
                <a:cs typeface="Calibri"/>
              </a:rPr>
              <a:t> is somewhat important (to demonstrate full compliance across all areas), it turns out that evidence </a:t>
            </a:r>
            <a:r>
              <a:rPr lang="en-US" i="1" dirty="0">
                <a:cs typeface="Calibri"/>
              </a:rPr>
              <a:t>quality</a:t>
            </a:r>
            <a:r>
              <a:rPr lang="en-US" dirty="0">
                <a:cs typeface="Calibri"/>
              </a:rPr>
              <a:t> is even more important. This is not a "throw everything and the kitchen sink" in there situation. Quality matters here.</a:t>
            </a:r>
          </a:p>
          <a:p>
            <a:r>
              <a:rPr lang="en-US" dirty="0">
                <a:cs typeface="Calibri"/>
              </a:rPr>
              <a:t>HLC wants us to provide thorough, relevant and convincing evidence. We need to tailor our evidence choices to what makes OHIO a great and distinct institution. That's where the process that we've built comes into play. You provide the evidence, and the teams work to prioritize the highest quality evidence.</a:t>
            </a:r>
          </a:p>
          <a:p>
            <a:endParaRPr lang="en-US">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E3493D-A417-8442-B04F-1D03416FCA8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515377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We are in the first year of our evidence collection cycle. We began at the top with the formation of the Evidence Collection Committees, who set out identifying where evidence could live. Then we combined the lists from the 6 committees and sent it to your offices, departments or units to collect. When you submit the evidence, it goes back to the committee for review and to identify any gaps. The gaps are important, because we still have time to start collecting evidence and filling those gaps before our report is due. The committees will make recommendations on what evidence needs to be collected through this process next year. In the end, we will ask for evidence each year, so that we don't have to have such a big ask anymore.</a:t>
            </a:r>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E3493D-A417-8442-B04F-1D03416FCA8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579717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--understand how to read the subcomponent language—this is the question they need to answer with the evidence.</a:t>
            </a:r>
          </a:p>
          <a:p>
            <a:r>
              <a:rPr lang="en-US"/>
              <a:t>--Does the requested evidence answer that question?  If yes or uncertain, please upload the evidence and you can send comments or notes to the committee </a:t>
            </a:r>
          </a:p>
          <a:p>
            <a:r>
              <a:rPr lang="en-US"/>
              <a:t>--go over the columns they can fill in </a:t>
            </a:r>
          </a:p>
          <a:p>
            <a:r>
              <a:rPr lang="en-US"/>
              <a:t>--If they have alternative evidence that might answer the question better, identify and upload and fill in the table.</a:t>
            </a:r>
          </a:p>
          <a:p>
            <a:r>
              <a:rPr lang="en-US"/>
              <a:t>--go over the Upload links—please put it in that folder and use the link to get to the proper folder. This helps us organize the information for the committees.</a:t>
            </a:r>
          </a:p>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E3493D-A417-8442-B04F-1D03416FCA8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609185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--Let’s walk through example.</a:t>
            </a:r>
          </a:p>
          <a:p>
            <a:r>
              <a:rPr lang="en-US"/>
              <a:t>--The first two, do sound like they could answer the questions posed by the subcomponent, so you can upload evidence to the folder.</a:t>
            </a:r>
          </a:p>
          <a:p>
            <a:r>
              <a:rPr lang="en-US"/>
              <a:t>The third seems like a stretch. Remember that this is the first time the committee’s are doing this and they are also learning. So remember the point is to tell the institution and your unit’s story, so does this help answer that question, maybe not. </a:t>
            </a:r>
          </a:p>
          <a:p>
            <a:r>
              <a:rPr lang="en-US"/>
              <a:t>If not, here is how you can handle it and help educate the committee so they understand more about why this isn’t good evidence and where you think they might go next for better evidence.</a:t>
            </a:r>
          </a:p>
          <a:p>
            <a:r>
              <a:rPr lang="en-US"/>
              <a:t>--remember if it is a document where only part is relevant or a very long document please highlight where the actual evidence of answering the question is.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E3493D-A417-8442-B04F-1D03416FCA8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136682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are feeling confused about the language of a subcomponent that you have been assigned (3.D.4 or 1.C.3 for example), you can always move a little higher to get a broader picture of what HLC is talking about. In slide #9, subcomponent 3.A.1 is asking the unit to provide evidence about whether courses and programs are appropriate for the credential. What does "appropriate" mean here? Well, you might look a little broader by going to the component 3.A. and reading that the focus is on the </a:t>
            </a:r>
            <a:r>
              <a:rPr lang="en-US" i="1" dirty="0"/>
              <a:t>rigor of the academic programs</a:t>
            </a:r>
            <a:r>
              <a:rPr lang="en-US" dirty="0"/>
              <a:t>, and some political or cultural opinion of "appropriate courses or programs. And if you look higher at the criterion level, you can see the emphasis is on the </a:t>
            </a:r>
            <a:r>
              <a:rPr lang="en-US" b="1" i="1" dirty="0"/>
              <a:t>quality</a:t>
            </a:r>
            <a:r>
              <a:rPr lang="en-US" dirty="0"/>
              <a:t> of higher education offerings.  So from there, you know you're trying to provide evidence of high-quality programs and courses. </a:t>
            </a:r>
          </a:p>
        </p:txBody>
      </p:sp>
      <p:sp>
        <p:nvSpPr>
          <p:cNvPr id="4" name="Slide Number Placeholder 3"/>
          <p:cNvSpPr>
            <a:spLocks noGrp="1"/>
          </p:cNvSpPr>
          <p:nvPr>
            <p:ph type="sldNum" sz="quarter" idx="5"/>
          </p:nvPr>
        </p:nvSpPr>
        <p:spPr/>
        <p:txBody>
          <a:bodyPr/>
          <a:lstStyle/>
          <a:p>
            <a:fld id="{016D6418-0093-4E68-85CB-E2506F57B1EA}" type="slidenum">
              <a:rPr lang="en-US"/>
              <a:t>9</a:t>
            </a:fld>
            <a:endParaRPr lang="en-US"/>
          </a:p>
        </p:txBody>
      </p:sp>
    </p:spTree>
    <p:extLst>
      <p:ext uri="{BB962C8B-B14F-4D97-AF65-F5344CB8AC3E}">
        <p14:creationId xmlns:p14="http://schemas.microsoft.com/office/powerpoint/2010/main" val="1137296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AD2F3-62A3-425A-9D74-AAB6E53576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8FB676D-3EDE-4B26-BADD-4F973BB37E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DC58730-23E5-4F79-A9E6-AB96E0E4B35D}"/>
              </a:ext>
            </a:extLst>
          </p:cNvPr>
          <p:cNvSpPr>
            <a:spLocks noGrp="1"/>
          </p:cNvSpPr>
          <p:nvPr>
            <p:ph type="dt" sz="half" idx="10"/>
          </p:nvPr>
        </p:nvSpPr>
        <p:spPr/>
        <p:txBody>
          <a:bodyPr/>
          <a:lstStyle/>
          <a:p>
            <a:fld id="{E548DFE2-501C-4345-9769-663377ED90EA}" type="datetimeFigureOut">
              <a:rPr lang="en-US" smtClean="0"/>
              <a:t>4/25/2023</a:t>
            </a:fld>
            <a:endParaRPr lang="en-US"/>
          </a:p>
        </p:txBody>
      </p:sp>
      <p:sp>
        <p:nvSpPr>
          <p:cNvPr id="5" name="Footer Placeholder 4">
            <a:extLst>
              <a:ext uri="{FF2B5EF4-FFF2-40B4-BE49-F238E27FC236}">
                <a16:creationId xmlns:a16="http://schemas.microsoft.com/office/drawing/2014/main" id="{7DA92530-27A3-4556-96A1-70025DCA1E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879A97-B904-459C-B1E7-2A047B040C6C}"/>
              </a:ext>
            </a:extLst>
          </p:cNvPr>
          <p:cNvSpPr>
            <a:spLocks noGrp="1"/>
          </p:cNvSpPr>
          <p:nvPr>
            <p:ph type="sldNum" sz="quarter" idx="12"/>
          </p:nvPr>
        </p:nvSpPr>
        <p:spPr/>
        <p:txBody>
          <a:bodyPr/>
          <a:lstStyle/>
          <a:p>
            <a:fld id="{C37823DE-A7BA-4999-BE4E-1EAEBAEE4B18}" type="slidenum">
              <a:rPr lang="en-US" smtClean="0"/>
              <a:t>‹#›</a:t>
            </a:fld>
            <a:endParaRPr lang="en-US"/>
          </a:p>
        </p:txBody>
      </p:sp>
    </p:spTree>
    <p:extLst>
      <p:ext uri="{BB962C8B-B14F-4D97-AF65-F5344CB8AC3E}">
        <p14:creationId xmlns:p14="http://schemas.microsoft.com/office/powerpoint/2010/main" val="2977027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AED62-67B2-4609-87A4-84F15984CA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305C023-506C-4D65-AB1F-2A9BDDBFC27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95AADC-A126-468A-A72D-9834EFA9EDB8}"/>
              </a:ext>
            </a:extLst>
          </p:cNvPr>
          <p:cNvSpPr>
            <a:spLocks noGrp="1"/>
          </p:cNvSpPr>
          <p:nvPr>
            <p:ph type="dt" sz="half" idx="10"/>
          </p:nvPr>
        </p:nvSpPr>
        <p:spPr/>
        <p:txBody>
          <a:bodyPr/>
          <a:lstStyle/>
          <a:p>
            <a:fld id="{E548DFE2-501C-4345-9769-663377ED90EA}" type="datetimeFigureOut">
              <a:rPr lang="en-US" smtClean="0"/>
              <a:t>4/25/2023</a:t>
            </a:fld>
            <a:endParaRPr lang="en-US"/>
          </a:p>
        </p:txBody>
      </p:sp>
      <p:sp>
        <p:nvSpPr>
          <p:cNvPr id="5" name="Footer Placeholder 4">
            <a:extLst>
              <a:ext uri="{FF2B5EF4-FFF2-40B4-BE49-F238E27FC236}">
                <a16:creationId xmlns:a16="http://schemas.microsoft.com/office/drawing/2014/main" id="{47BE3CD4-90D5-4611-8353-DE3C4B740C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DA10D9-289F-4A96-B18F-4385CBFED756}"/>
              </a:ext>
            </a:extLst>
          </p:cNvPr>
          <p:cNvSpPr>
            <a:spLocks noGrp="1"/>
          </p:cNvSpPr>
          <p:nvPr>
            <p:ph type="sldNum" sz="quarter" idx="12"/>
          </p:nvPr>
        </p:nvSpPr>
        <p:spPr/>
        <p:txBody>
          <a:bodyPr/>
          <a:lstStyle/>
          <a:p>
            <a:fld id="{C37823DE-A7BA-4999-BE4E-1EAEBAEE4B18}" type="slidenum">
              <a:rPr lang="en-US" smtClean="0"/>
              <a:t>‹#›</a:t>
            </a:fld>
            <a:endParaRPr lang="en-US"/>
          </a:p>
        </p:txBody>
      </p:sp>
    </p:spTree>
    <p:extLst>
      <p:ext uri="{BB962C8B-B14F-4D97-AF65-F5344CB8AC3E}">
        <p14:creationId xmlns:p14="http://schemas.microsoft.com/office/powerpoint/2010/main" val="2276490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FA1D38-36A0-4129-B6E9-2AB437ABA97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263A4D1-7C06-476E-93ED-5E8D0D5A577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B39401-4942-4807-8F0B-5136DB4E13DC}"/>
              </a:ext>
            </a:extLst>
          </p:cNvPr>
          <p:cNvSpPr>
            <a:spLocks noGrp="1"/>
          </p:cNvSpPr>
          <p:nvPr>
            <p:ph type="dt" sz="half" idx="10"/>
          </p:nvPr>
        </p:nvSpPr>
        <p:spPr/>
        <p:txBody>
          <a:bodyPr/>
          <a:lstStyle/>
          <a:p>
            <a:fld id="{E548DFE2-501C-4345-9769-663377ED90EA}" type="datetimeFigureOut">
              <a:rPr lang="en-US" smtClean="0"/>
              <a:t>4/25/2023</a:t>
            </a:fld>
            <a:endParaRPr lang="en-US"/>
          </a:p>
        </p:txBody>
      </p:sp>
      <p:sp>
        <p:nvSpPr>
          <p:cNvPr id="5" name="Footer Placeholder 4">
            <a:extLst>
              <a:ext uri="{FF2B5EF4-FFF2-40B4-BE49-F238E27FC236}">
                <a16:creationId xmlns:a16="http://schemas.microsoft.com/office/drawing/2014/main" id="{D7E80CF4-6A76-425D-8E60-7C8081D172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E2547F-CC85-44F4-A737-F9962C02FBE9}"/>
              </a:ext>
            </a:extLst>
          </p:cNvPr>
          <p:cNvSpPr>
            <a:spLocks noGrp="1"/>
          </p:cNvSpPr>
          <p:nvPr>
            <p:ph type="sldNum" sz="quarter" idx="12"/>
          </p:nvPr>
        </p:nvSpPr>
        <p:spPr/>
        <p:txBody>
          <a:bodyPr/>
          <a:lstStyle/>
          <a:p>
            <a:fld id="{C37823DE-A7BA-4999-BE4E-1EAEBAEE4B18}" type="slidenum">
              <a:rPr lang="en-US" smtClean="0"/>
              <a:t>‹#›</a:t>
            </a:fld>
            <a:endParaRPr lang="en-US"/>
          </a:p>
        </p:txBody>
      </p:sp>
    </p:spTree>
    <p:extLst>
      <p:ext uri="{BB962C8B-B14F-4D97-AF65-F5344CB8AC3E}">
        <p14:creationId xmlns:p14="http://schemas.microsoft.com/office/powerpoint/2010/main" val="11992392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 Column">
    <p:spTree>
      <p:nvGrpSpPr>
        <p:cNvPr id="1" name=""/>
        <p:cNvGrpSpPr/>
        <p:nvPr/>
      </p:nvGrpSpPr>
      <p:grpSpPr>
        <a:xfrm>
          <a:off x="0" y="0"/>
          <a:ext cx="0" cy="0"/>
          <a:chOff x="0" y="0"/>
          <a:chExt cx="0" cy="0"/>
        </a:xfrm>
      </p:grpSpPr>
      <p:sp>
        <p:nvSpPr>
          <p:cNvPr id="3" name="Title Placeholder 2"/>
          <p:cNvSpPr>
            <a:spLocks noGrp="1"/>
          </p:cNvSpPr>
          <p:nvPr>
            <p:ph type="title" hasCustomPrompt="1"/>
          </p:nvPr>
        </p:nvSpPr>
        <p:spPr>
          <a:xfrm>
            <a:off x="764369" y="3063930"/>
            <a:ext cx="9056972" cy="1290516"/>
          </a:xfrm>
          <a:prstGeom prst="rect">
            <a:avLst/>
          </a:prstGeom>
        </p:spPr>
        <p:txBody>
          <a:bodyPr vert="horz" lIns="0" tIns="0" rIns="91440" bIns="45720" rtlCol="0" anchor="t">
            <a:normAutofit/>
          </a:bodyPr>
          <a:lstStyle>
            <a:lvl1pPr>
              <a:defRPr sz="3200">
                <a:solidFill>
                  <a:schemeClr val="bg1"/>
                </a:solidFill>
                <a:latin typeface="Arial"/>
              </a:defRPr>
            </a:lvl1pPr>
          </a:lstStyle>
          <a:p>
            <a:r>
              <a:rPr lang="en-US"/>
              <a:t>Click to Edit Section Copy</a:t>
            </a:r>
          </a:p>
        </p:txBody>
      </p:sp>
    </p:spTree>
    <p:extLst>
      <p:ext uri="{BB962C8B-B14F-4D97-AF65-F5344CB8AC3E}">
        <p14:creationId xmlns:p14="http://schemas.microsoft.com/office/powerpoint/2010/main" val="27157282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Title,  5 Pillars smaller text">
    <p:spTree>
      <p:nvGrpSpPr>
        <p:cNvPr id="1" name=""/>
        <p:cNvGrpSpPr/>
        <p:nvPr/>
      </p:nvGrpSpPr>
      <p:grpSpPr>
        <a:xfrm>
          <a:off x="0" y="0"/>
          <a:ext cx="0" cy="0"/>
          <a:chOff x="0" y="0"/>
          <a:chExt cx="0" cy="0"/>
        </a:xfrm>
      </p:grpSpPr>
      <p:sp>
        <p:nvSpPr>
          <p:cNvPr id="4" name="Rectangle 3"/>
          <p:cNvSpPr/>
          <p:nvPr userDrawn="1"/>
        </p:nvSpPr>
        <p:spPr>
          <a:xfrm>
            <a:off x="0" y="0"/>
            <a:ext cx="12192000" cy="12143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04800" y="2598127"/>
            <a:ext cx="3714704" cy="2524794"/>
          </a:xfrm>
        </p:spPr>
        <p:txBody>
          <a:bodyPr lIns="91440" rIns="91440"/>
          <a:lstStyle>
            <a:lvl1pPr algn="ctr">
              <a:spcAft>
                <a:spcPts val="3000"/>
              </a:spcAft>
              <a:defRPr sz="2400">
                <a:gradFill>
                  <a:gsLst>
                    <a:gs pos="15000">
                      <a:schemeClr val="tx2"/>
                    </a:gs>
                    <a:gs pos="47000">
                      <a:schemeClr val="tx2"/>
                    </a:gs>
                  </a:gsLst>
                  <a:lin ang="5400000" scaled="1"/>
                </a:gradFill>
                <a:latin typeface="Segoe UI Semilight" panose="020B0402040204020203" pitchFamily="34" charset="0"/>
                <a:cs typeface="Segoe UI Semilight" panose="020B0402040204020203" pitchFamily="34" charset="0"/>
              </a:defRPr>
            </a:lvl1pPr>
            <a:lvl2pPr marL="0" indent="0" algn="ctr" defTabSz="914400" rtl="0" eaLnBrk="1" latinLnBrk="0" hangingPunct="1">
              <a:lnSpc>
                <a:spcPct val="90000"/>
              </a:lnSpc>
              <a:spcBef>
                <a:spcPts val="1000"/>
              </a:spcBef>
              <a:spcAft>
                <a:spcPts val="1200"/>
              </a:spcAft>
              <a:buFont typeface="Arial" panose="020B0604020202020204" pitchFamily="34" charset="0"/>
              <a:buNone/>
              <a:defRPr lang="en-US" sz="2000" kern="1200" dirty="0">
                <a:solidFill>
                  <a:schemeClr val="tx1"/>
                </a:solidFill>
                <a:latin typeface="Segoe UI Semilight" panose="020B0402040204020203" pitchFamily="34" charset="0"/>
                <a:ea typeface="+mn-ea"/>
                <a:cs typeface="Segoe UI Semilight" panose="020B0402040204020203" pitchFamily="34" charset="0"/>
              </a:defRPr>
            </a:lvl2pPr>
            <a:lvl3pPr algn="ctr">
              <a:defRPr sz="1800"/>
            </a:lvl3pPr>
            <a:lvl4pPr algn="ctr">
              <a:defRPr sz="1800">
                <a:latin typeface="+mn-lt"/>
              </a:defRPr>
            </a:lvl4pPr>
            <a:lvl5pPr algn="ctr">
              <a:defRPr sz="16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2"/>
          <p:cNvSpPr>
            <a:spLocks noGrp="1"/>
          </p:cNvSpPr>
          <p:nvPr>
            <p:ph idx="14"/>
          </p:nvPr>
        </p:nvSpPr>
        <p:spPr>
          <a:xfrm>
            <a:off x="4168631" y="2598127"/>
            <a:ext cx="3840480" cy="2524794"/>
          </a:xfrm>
        </p:spPr>
        <p:txBody>
          <a:bodyPr lIns="91440" rIns="91440"/>
          <a:lstStyle>
            <a:lvl1pPr algn="ctr">
              <a:defRPr lang="en-US" sz="2400" kern="1200" dirty="0">
                <a:gradFill>
                  <a:gsLst>
                    <a:gs pos="15000">
                      <a:schemeClr val="tx2"/>
                    </a:gs>
                    <a:gs pos="47000">
                      <a:schemeClr val="tx2"/>
                    </a:gs>
                  </a:gsLst>
                  <a:lin ang="5400000" scaled="1"/>
                </a:gradFill>
                <a:latin typeface="Segoe UI Semilight" panose="020B0402040204020203" pitchFamily="34" charset="0"/>
                <a:ea typeface="+mn-ea"/>
                <a:cs typeface="Segoe UI Semilight" panose="020B0402040204020203" pitchFamily="34" charset="0"/>
              </a:defRPr>
            </a:lvl1pPr>
            <a:lvl2pPr marL="0" indent="0" algn="ctr" defTabSz="914400" rtl="0" eaLnBrk="1" latinLnBrk="0" hangingPunct="1">
              <a:lnSpc>
                <a:spcPct val="90000"/>
              </a:lnSpc>
              <a:spcBef>
                <a:spcPts val="1000"/>
              </a:spcBef>
              <a:spcAft>
                <a:spcPts val="1200"/>
              </a:spcAft>
              <a:buFont typeface="Arial" panose="020B0604020202020204" pitchFamily="34" charset="0"/>
              <a:buNone/>
              <a:defRPr lang="en-US" sz="2000" kern="1200" dirty="0">
                <a:solidFill>
                  <a:schemeClr val="tx1"/>
                </a:solidFill>
                <a:latin typeface="Segoe UI Semilight" panose="020B0402040204020203" pitchFamily="34" charset="0"/>
                <a:ea typeface="+mn-ea"/>
                <a:cs typeface="Segoe UI Semilight" panose="020B0402040204020203" pitchFamily="34" charset="0"/>
              </a:defRPr>
            </a:lvl2pPr>
            <a:lvl3pPr algn="ctr">
              <a:defRPr sz="1800"/>
            </a:lvl3pPr>
            <a:lvl4pPr algn="ctr">
              <a:defRPr sz="1800">
                <a:latin typeface="+mn-lt"/>
              </a:defRPr>
            </a:lvl4pPr>
            <a:lvl5pPr algn="ctr">
              <a:defRPr sz="1600">
                <a:latin typeface="+mn-lt"/>
              </a:defRPr>
            </a:lvl5pPr>
          </a:lstStyle>
          <a:p>
            <a:pPr marL="0" lvl="0" indent="0" algn="ctr" defTabSz="914400" rtl="0" eaLnBrk="1" latinLnBrk="0" hangingPunct="1">
              <a:lnSpc>
                <a:spcPct val="90000"/>
              </a:lnSpc>
              <a:spcBef>
                <a:spcPts val="1000"/>
              </a:spcBef>
              <a:spcAft>
                <a:spcPts val="3000"/>
              </a:spcAft>
              <a:buFont typeface="Arial" panose="020B0604020202020204" pitchFamily="34" charset="0"/>
              <a:buNone/>
            </a:pPr>
            <a:r>
              <a:rPr lang="en-US"/>
              <a:t>Click to edit Master text styles</a:t>
            </a:r>
          </a:p>
          <a:p>
            <a:pPr marL="0" lvl="1" indent="0" algn="ctr" defTabSz="914400" rtl="0" eaLnBrk="1" latinLnBrk="0" hangingPunct="1">
              <a:lnSpc>
                <a:spcPct val="90000"/>
              </a:lnSpc>
              <a:spcBef>
                <a:spcPts val="1000"/>
              </a:spcBef>
              <a:spcAft>
                <a:spcPts val="3000"/>
              </a:spcAft>
              <a:buFont typeface="Arial" panose="020B0604020202020204" pitchFamily="34" charset="0"/>
              <a:buNone/>
            </a:pPr>
            <a:r>
              <a:rPr lang="en-US"/>
              <a:t>Second level</a:t>
            </a:r>
          </a:p>
          <a:p>
            <a:pPr marL="0" lvl="2" indent="0" algn="ctr" defTabSz="914400" rtl="0" eaLnBrk="1" latinLnBrk="0" hangingPunct="1">
              <a:lnSpc>
                <a:spcPct val="90000"/>
              </a:lnSpc>
              <a:spcBef>
                <a:spcPts val="1000"/>
              </a:spcBef>
              <a:spcAft>
                <a:spcPts val="3000"/>
              </a:spcAft>
              <a:buFont typeface="Arial" panose="020B0604020202020204" pitchFamily="34" charset="0"/>
              <a:buNone/>
            </a:pPr>
            <a:r>
              <a:rPr lang="en-US"/>
              <a:t>Third level</a:t>
            </a:r>
          </a:p>
          <a:p>
            <a:pPr marL="0" lvl="3" indent="0" algn="ctr" defTabSz="914400" rtl="0" eaLnBrk="1" latinLnBrk="0" hangingPunct="1">
              <a:lnSpc>
                <a:spcPct val="90000"/>
              </a:lnSpc>
              <a:spcBef>
                <a:spcPts val="1000"/>
              </a:spcBef>
              <a:spcAft>
                <a:spcPts val="3000"/>
              </a:spcAft>
              <a:buFont typeface="Arial" panose="020B0604020202020204" pitchFamily="34" charset="0"/>
              <a:buNone/>
            </a:pPr>
            <a:r>
              <a:rPr lang="en-US"/>
              <a:t>Fourth level</a:t>
            </a:r>
          </a:p>
          <a:p>
            <a:pPr marL="0" lvl="4" indent="0" algn="ctr" defTabSz="914400" rtl="0" eaLnBrk="1" latinLnBrk="0" hangingPunct="1">
              <a:lnSpc>
                <a:spcPct val="90000"/>
              </a:lnSpc>
              <a:spcBef>
                <a:spcPts val="1000"/>
              </a:spcBef>
              <a:spcAft>
                <a:spcPts val="3000"/>
              </a:spcAft>
              <a:buFont typeface="Arial" panose="020B0604020202020204" pitchFamily="34" charset="0"/>
              <a:buNone/>
            </a:pPr>
            <a:r>
              <a:rPr lang="en-US"/>
              <a:t>Fifth level</a:t>
            </a:r>
          </a:p>
        </p:txBody>
      </p:sp>
      <p:sp>
        <p:nvSpPr>
          <p:cNvPr id="9" name="Content Placeholder 2"/>
          <p:cNvSpPr>
            <a:spLocks noGrp="1"/>
          </p:cNvSpPr>
          <p:nvPr>
            <p:ph idx="15"/>
          </p:nvPr>
        </p:nvSpPr>
        <p:spPr>
          <a:xfrm>
            <a:off x="8158238" y="2598127"/>
            <a:ext cx="3773077" cy="2524794"/>
          </a:xfrm>
        </p:spPr>
        <p:txBody>
          <a:bodyPr lIns="91440" rIns="91440"/>
          <a:lstStyle>
            <a:lvl1pPr algn="ctr">
              <a:defRPr lang="en-US" sz="2400" kern="1200" dirty="0">
                <a:gradFill>
                  <a:gsLst>
                    <a:gs pos="15000">
                      <a:schemeClr val="tx2"/>
                    </a:gs>
                    <a:gs pos="47000">
                      <a:schemeClr val="tx2"/>
                    </a:gs>
                  </a:gsLst>
                  <a:lin ang="5400000" scaled="1"/>
                </a:gradFill>
                <a:latin typeface="Segoe UI Semilight" panose="020B0402040204020203" pitchFamily="34" charset="0"/>
                <a:ea typeface="+mn-ea"/>
                <a:cs typeface="Segoe UI Semilight" panose="020B0402040204020203" pitchFamily="34" charset="0"/>
              </a:defRPr>
            </a:lvl1pPr>
            <a:lvl2pPr marL="0" indent="0" algn="ctr" defTabSz="914400" rtl="0" eaLnBrk="1" latinLnBrk="0" hangingPunct="1">
              <a:lnSpc>
                <a:spcPct val="90000"/>
              </a:lnSpc>
              <a:spcBef>
                <a:spcPts val="1000"/>
              </a:spcBef>
              <a:spcAft>
                <a:spcPts val="1200"/>
              </a:spcAft>
              <a:buFont typeface="Arial" panose="020B0604020202020204" pitchFamily="34" charset="0"/>
              <a:buNone/>
              <a:defRPr lang="en-US" sz="2000" kern="1200" dirty="0">
                <a:solidFill>
                  <a:schemeClr val="tx1"/>
                </a:solidFill>
                <a:latin typeface="Segoe UI Semilight" panose="020B0402040204020203" pitchFamily="34" charset="0"/>
                <a:ea typeface="+mn-ea"/>
                <a:cs typeface="Segoe UI Semilight" panose="020B0402040204020203" pitchFamily="34" charset="0"/>
              </a:defRPr>
            </a:lvl2pPr>
            <a:lvl3pPr algn="ctr">
              <a:defRPr sz="1800"/>
            </a:lvl3pPr>
            <a:lvl4pPr algn="ctr">
              <a:defRPr sz="1800">
                <a:latin typeface="+mn-lt"/>
              </a:defRPr>
            </a:lvl4pPr>
            <a:lvl5pPr algn="ctr">
              <a:defRPr sz="1600">
                <a:latin typeface="+mn-lt"/>
              </a:defRPr>
            </a:lvl5pPr>
          </a:lstStyle>
          <a:p>
            <a:pPr marL="0" lvl="0" indent="0" algn="ctr" defTabSz="914400" rtl="0" eaLnBrk="1" latinLnBrk="0" hangingPunct="1">
              <a:lnSpc>
                <a:spcPct val="90000"/>
              </a:lnSpc>
              <a:spcBef>
                <a:spcPts val="1000"/>
              </a:spcBef>
              <a:spcAft>
                <a:spcPts val="3000"/>
              </a:spcAft>
              <a:buFont typeface="Arial" panose="020B0604020202020204" pitchFamily="34" charset="0"/>
              <a:buNone/>
            </a:pPr>
            <a:r>
              <a:rPr lang="en-US"/>
              <a:t>Click to edit Master text styles</a:t>
            </a:r>
          </a:p>
          <a:p>
            <a:pPr marL="0" lvl="1" indent="0" algn="ctr" defTabSz="914400" rtl="0" eaLnBrk="1" latinLnBrk="0" hangingPunct="1">
              <a:lnSpc>
                <a:spcPct val="90000"/>
              </a:lnSpc>
              <a:spcBef>
                <a:spcPts val="1000"/>
              </a:spcBef>
              <a:spcAft>
                <a:spcPts val="3000"/>
              </a:spcAft>
              <a:buFont typeface="Arial" panose="020B0604020202020204" pitchFamily="34" charset="0"/>
              <a:buNone/>
            </a:pPr>
            <a:r>
              <a:rPr lang="en-US"/>
              <a:t>Second level</a:t>
            </a:r>
          </a:p>
          <a:p>
            <a:pPr marL="0" lvl="2" indent="0" algn="ctr" defTabSz="914400" rtl="0" eaLnBrk="1" latinLnBrk="0" hangingPunct="1">
              <a:lnSpc>
                <a:spcPct val="90000"/>
              </a:lnSpc>
              <a:spcBef>
                <a:spcPts val="1000"/>
              </a:spcBef>
              <a:spcAft>
                <a:spcPts val="3000"/>
              </a:spcAft>
              <a:buFont typeface="Arial" panose="020B0604020202020204" pitchFamily="34" charset="0"/>
              <a:buNone/>
            </a:pPr>
            <a:r>
              <a:rPr lang="en-US"/>
              <a:t>Third level</a:t>
            </a:r>
          </a:p>
          <a:p>
            <a:pPr marL="0" lvl="3" indent="0" algn="ctr" defTabSz="914400" rtl="0" eaLnBrk="1" latinLnBrk="0" hangingPunct="1">
              <a:lnSpc>
                <a:spcPct val="90000"/>
              </a:lnSpc>
              <a:spcBef>
                <a:spcPts val="1000"/>
              </a:spcBef>
              <a:spcAft>
                <a:spcPts val="3000"/>
              </a:spcAft>
              <a:buFont typeface="Arial" panose="020B0604020202020204" pitchFamily="34" charset="0"/>
              <a:buNone/>
            </a:pPr>
            <a:r>
              <a:rPr lang="en-US"/>
              <a:t>Fourth level</a:t>
            </a:r>
          </a:p>
          <a:p>
            <a:pPr marL="0" lvl="4" indent="0" algn="ctr" defTabSz="914400" rtl="0" eaLnBrk="1" latinLnBrk="0" hangingPunct="1">
              <a:lnSpc>
                <a:spcPct val="90000"/>
              </a:lnSpc>
              <a:spcBef>
                <a:spcPts val="1000"/>
              </a:spcBef>
              <a:spcAft>
                <a:spcPts val="3000"/>
              </a:spcAft>
              <a:buFont typeface="Arial" panose="020B0604020202020204" pitchFamily="34" charset="0"/>
              <a:buNone/>
            </a:pPr>
            <a:r>
              <a:rPr lang="en-US"/>
              <a:t>Fifth level</a:t>
            </a:r>
          </a:p>
        </p:txBody>
      </p:sp>
      <p:sp>
        <p:nvSpPr>
          <p:cNvPr id="11" name="Freeform: Shape 10"/>
          <p:cNvSpPr/>
          <p:nvPr userDrawn="1"/>
        </p:nvSpPr>
        <p:spPr>
          <a:xfrm>
            <a:off x="129521" y="0"/>
            <a:ext cx="2749481" cy="1364786"/>
          </a:xfrm>
          <a:custGeom>
            <a:avLst/>
            <a:gdLst>
              <a:gd name="connsiteX0" fmla="*/ 0 w 4741280"/>
              <a:gd name="connsiteY0" fmla="*/ 0 h 2353474"/>
              <a:gd name="connsiteX1" fmla="*/ 4741280 w 4741280"/>
              <a:gd name="connsiteY1" fmla="*/ 0 h 2353474"/>
              <a:gd name="connsiteX2" fmla="*/ 4729949 w 4741280"/>
              <a:gd name="connsiteY2" fmla="*/ 224399 h 2353474"/>
              <a:gd name="connsiteX3" fmla="*/ 2370640 w 4741280"/>
              <a:gd name="connsiteY3" fmla="*/ 2353474 h 2353474"/>
              <a:gd name="connsiteX4" fmla="*/ 11331 w 4741280"/>
              <a:gd name="connsiteY4" fmla="*/ 224399 h 23534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41280" h="2353474">
                <a:moveTo>
                  <a:pt x="0" y="0"/>
                </a:moveTo>
                <a:lnTo>
                  <a:pt x="4741280" y="0"/>
                </a:lnTo>
                <a:lnTo>
                  <a:pt x="4729949" y="224399"/>
                </a:lnTo>
                <a:cubicBezTo>
                  <a:pt x="4608502" y="1420269"/>
                  <a:pt x="3598552" y="2353474"/>
                  <a:pt x="2370640" y="2353474"/>
                </a:cubicBezTo>
                <a:cubicBezTo>
                  <a:pt x="1142728" y="2353474"/>
                  <a:pt x="132779" y="1420269"/>
                  <a:pt x="11331" y="224399"/>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316322" y="339408"/>
            <a:ext cx="2375877" cy="535531"/>
          </a:xfrm>
        </p:spPr>
        <p:txBody>
          <a:bodyPr/>
          <a:lstStyle>
            <a:lvl1pPr algn="ctr">
              <a:defRPr lang="en-US" sz="3200" b="0" i="0" kern="1200" spc="60" baseline="0" dirty="0">
                <a:solidFill>
                  <a:schemeClr val="bg1"/>
                </a:solidFill>
                <a:latin typeface="+mj-lt"/>
                <a:ea typeface="+mn-ea"/>
                <a:cs typeface="Segoe UI Semilight" panose="020B0402040204020203" pitchFamily="34" charset="0"/>
              </a:defRPr>
            </a:lvl1pPr>
          </a:lstStyle>
          <a:p>
            <a:pPr marL="0" lvl="0" indent="0" algn="ctr" defTabSz="914400" rtl="0" eaLnBrk="1" latinLnBrk="0" hangingPunct="1">
              <a:lnSpc>
                <a:spcPct val="90000"/>
              </a:lnSpc>
              <a:spcBef>
                <a:spcPts val="1000"/>
              </a:spcBef>
              <a:buFont typeface="Arial" panose="020B0604020202020204" pitchFamily="34" charset="0"/>
              <a:buNone/>
            </a:pPr>
            <a:r>
              <a:rPr lang="en-US"/>
              <a:t>CLICK TO</a:t>
            </a:r>
          </a:p>
        </p:txBody>
      </p:sp>
      <p:sp>
        <p:nvSpPr>
          <p:cNvPr id="10" name="Text Placeholder 9"/>
          <p:cNvSpPr>
            <a:spLocks noGrp="1"/>
          </p:cNvSpPr>
          <p:nvPr>
            <p:ph type="body" sz="quarter" idx="16"/>
          </p:nvPr>
        </p:nvSpPr>
        <p:spPr>
          <a:xfrm>
            <a:off x="2879003" y="419100"/>
            <a:ext cx="9084398" cy="13700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Slide Number Placeholder 7"/>
          <p:cNvSpPr>
            <a:spLocks noGrp="1"/>
          </p:cNvSpPr>
          <p:nvPr>
            <p:ph type="sldNum" sz="quarter" idx="4"/>
          </p:nvPr>
        </p:nvSpPr>
        <p:spPr>
          <a:xfrm>
            <a:off x="11668594" y="6484937"/>
            <a:ext cx="523406" cy="365125"/>
          </a:xfrm>
          <a:prstGeom prst="rect">
            <a:avLst/>
          </a:prstGeom>
        </p:spPr>
        <p:txBody>
          <a:bodyPr vert="horz" wrap="none" lIns="91440" tIns="45720" rIns="91440" bIns="45720" rtlCol="0" anchor="ctr"/>
          <a:lstStyle>
            <a:lvl1pPr algn="r">
              <a:defRPr sz="1200">
                <a:solidFill>
                  <a:schemeClr val="tx2"/>
                </a:solidFill>
              </a:defRPr>
            </a:lvl1pPr>
          </a:lstStyle>
          <a:p>
            <a:fld id="{4997E989-D798-4C62-8E93-3D2D613C2488}" type="slidenum">
              <a:rPr lang="en-US" smtClean="0"/>
              <a:pPr/>
              <a:t>‹#›</a:t>
            </a:fld>
            <a:endParaRPr lang="en-US"/>
          </a:p>
        </p:txBody>
      </p:sp>
    </p:spTree>
    <p:extLst>
      <p:ext uri="{BB962C8B-B14F-4D97-AF65-F5344CB8AC3E}">
        <p14:creationId xmlns:p14="http://schemas.microsoft.com/office/powerpoint/2010/main" val="265500287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F2028-120F-4680-AFBD-7E450F5E18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AD249B9-91C8-4D64-92DB-875B003B341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B4CC0D-F0F4-437F-89E7-B989FF8EFD11}"/>
              </a:ext>
            </a:extLst>
          </p:cNvPr>
          <p:cNvSpPr>
            <a:spLocks noGrp="1"/>
          </p:cNvSpPr>
          <p:nvPr>
            <p:ph type="dt" sz="half" idx="10"/>
          </p:nvPr>
        </p:nvSpPr>
        <p:spPr/>
        <p:txBody>
          <a:bodyPr/>
          <a:lstStyle/>
          <a:p>
            <a:fld id="{E548DFE2-501C-4345-9769-663377ED90EA}" type="datetimeFigureOut">
              <a:rPr lang="en-US" smtClean="0"/>
              <a:t>4/25/2023</a:t>
            </a:fld>
            <a:endParaRPr lang="en-US"/>
          </a:p>
        </p:txBody>
      </p:sp>
      <p:sp>
        <p:nvSpPr>
          <p:cNvPr id="5" name="Footer Placeholder 4">
            <a:extLst>
              <a:ext uri="{FF2B5EF4-FFF2-40B4-BE49-F238E27FC236}">
                <a16:creationId xmlns:a16="http://schemas.microsoft.com/office/drawing/2014/main" id="{C29D687D-3852-4293-999F-41B9FA3106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5706B1-D290-4CAC-8420-7BB5E04F3D2B}"/>
              </a:ext>
            </a:extLst>
          </p:cNvPr>
          <p:cNvSpPr>
            <a:spLocks noGrp="1"/>
          </p:cNvSpPr>
          <p:nvPr>
            <p:ph type="sldNum" sz="quarter" idx="12"/>
          </p:nvPr>
        </p:nvSpPr>
        <p:spPr/>
        <p:txBody>
          <a:bodyPr/>
          <a:lstStyle/>
          <a:p>
            <a:fld id="{C37823DE-A7BA-4999-BE4E-1EAEBAEE4B18}" type="slidenum">
              <a:rPr lang="en-US" smtClean="0"/>
              <a:t>‹#›</a:t>
            </a:fld>
            <a:endParaRPr lang="en-US"/>
          </a:p>
        </p:txBody>
      </p:sp>
    </p:spTree>
    <p:extLst>
      <p:ext uri="{BB962C8B-B14F-4D97-AF65-F5344CB8AC3E}">
        <p14:creationId xmlns:p14="http://schemas.microsoft.com/office/powerpoint/2010/main" val="2588812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DF2E0-036E-4102-9072-21A919CBB2E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8D91DF9-8278-419C-BB7B-95C0436080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6A4D406-D31B-4143-9F52-4C860F4256B9}"/>
              </a:ext>
            </a:extLst>
          </p:cNvPr>
          <p:cNvSpPr>
            <a:spLocks noGrp="1"/>
          </p:cNvSpPr>
          <p:nvPr>
            <p:ph type="dt" sz="half" idx="10"/>
          </p:nvPr>
        </p:nvSpPr>
        <p:spPr/>
        <p:txBody>
          <a:bodyPr/>
          <a:lstStyle/>
          <a:p>
            <a:fld id="{E548DFE2-501C-4345-9769-663377ED90EA}" type="datetimeFigureOut">
              <a:rPr lang="en-US" smtClean="0"/>
              <a:t>4/25/2023</a:t>
            </a:fld>
            <a:endParaRPr lang="en-US"/>
          </a:p>
        </p:txBody>
      </p:sp>
      <p:sp>
        <p:nvSpPr>
          <p:cNvPr id="5" name="Footer Placeholder 4">
            <a:extLst>
              <a:ext uri="{FF2B5EF4-FFF2-40B4-BE49-F238E27FC236}">
                <a16:creationId xmlns:a16="http://schemas.microsoft.com/office/drawing/2014/main" id="{B10F62A7-00C7-454E-8771-22FA7308AA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7598A5-C306-4840-8175-803BFEDCABB3}"/>
              </a:ext>
            </a:extLst>
          </p:cNvPr>
          <p:cNvSpPr>
            <a:spLocks noGrp="1"/>
          </p:cNvSpPr>
          <p:nvPr>
            <p:ph type="sldNum" sz="quarter" idx="12"/>
          </p:nvPr>
        </p:nvSpPr>
        <p:spPr/>
        <p:txBody>
          <a:bodyPr/>
          <a:lstStyle/>
          <a:p>
            <a:fld id="{C37823DE-A7BA-4999-BE4E-1EAEBAEE4B18}" type="slidenum">
              <a:rPr lang="en-US" smtClean="0"/>
              <a:t>‹#›</a:t>
            </a:fld>
            <a:endParaRPr lang="en-US"/>
          </a:p>
        </p:txBody>
      </p:sp>
    </p:spTree>
    <p:extLst>
      <p:ext uri="{BB962C8B-B14F-4D97-AF65-F5344CB8AC3E}">
        <p14:creationId xmlns:p14="http://schemas.microsoft.com/office/powerpoint/2010/main" val="1084053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CE6F0-2EF4-46EC-A32D-F5EAD25D9A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726D9D-F3B0-47E7-B4B9-B81A74D8FD0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47A1153-F84A-4B95-946A-654FC40A65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5227A74-3BA1-4046-AB8C-C2EB0EB35D1E}"/>
              </a:ext>
            </a:extLst>
          </p:cNvPr>
          <p:cNvSpPr>
            <a:spLocks noGrp="1"/>
          </p:cNvSpPr>
          <p:nvPr>
            <p:ph type="dt" sz="half" idx="10"/>
          </p:nvPr>
        </p:nvSpPr>
        <p:spPr/>
        <p:txBody>
          <a:bodyPr/>
          <a:lstStyle/>
          <a:p>
            <a:fld id="{E548DFE2-501C-4345-9769-663377ED90EA}" type="datetimeFigureOut">
              <a:rPr lang="en-US" smtClean="0"/>
              <a:t>4/25/2023</a:t>
            </a:fld>
            <a:endParaRPr lang="en-US"/>
          </a:p>
        </p:txBody>
      </p:sp>
      <p:sp>
        <p:nvSpPr>
          <p:cNvPr id="6" name="Footer Placeholder 5">
            <a:extLst>
              <a:ext uri="{FF2B5EF4-FFF2-40B4-BE49-F238E27FC236}">
                <a16:creationId xmlns:a16="http://schemas.microsoft.com/office/drawing/2014/main" id="{5CFE05D9-EA8E-4351-83B6-493D6E4F31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5E2919-2F91-4904-A78C-0F3F63A9E220}"/>
              </a:ext>
            </a:extLst>
          </p:cNvPr>
          <p:cNvSpPr>
            <a:spLocks noGrp="1"/>
          </p:cNvSpPr>
          <p:nvPr>
            <p:ph type="sldNum" sz="quarter" idx="12"/>
          </p:nvPr>
        </p:nvSpPr>
        <p:spPr/>
        <p:txBody>
          <a:bodyPr/>
          <a:lstStyle/>
          <a:p>
            <a:fld id="{C37823DE-A7BA-4999-BE4E-1EAEBAEE4B18}" type="slidenum">
              <a:rPr lang="en-US" smtClean="0"/>
              <a:t>‹#›</a:t>
            </a:fld>
            <a:endParaRPr lang="en-US"/>
          </a:p>
        </p:txBody>
      </p:sp>
    </p:spTree>
    <p:extLst>
      <p:ext uri="{BB962C8B-B14F-4D97-AF65-F5344CB8AC3E}">
        <p14:creationId xmlns:p14="http://schemas.microsoft.com/office/powerpoint/2010/main" val="3678333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0BE94-62BC-46FE-964C-BC4E3C6FCF7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46DD1E5-CBD5-4BF1-9B6A-49E433C320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69F8AB9-BB09-4DCA-94CF-708D24DF0B8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E486070-5B66-414A-9277-72138D9057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8F82CC-FB1B-4E24-B8E0-07D15D4E6AE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AAE0546-A745-47DE-B456-0C5E9ED3D46D}"/>
              </a:ext>
            </a:extLst>
          </p:cNvPr>
          <p:cNvSpPr>
            <a:spLocks noGrp="1"/>
          </p:cNvSpPr>
          <p:nvPr>
            <p:ph type="dt" sz="half" idx="10"/>
          </p:nvPr>
        </p:nvSpPr>
        <p:spPr/>
        <p:txBody>
          <a:bodyPr/>
          <a:lstStyle/>
          <a:p>
            <a:fld id="{E548DFE2-501C-4345-9769-663377ED90EA}" type="datetimeFigureOut">
              <a:rPr lang="en-US" smtClean="0"/>
              <a:t>4/25/2023</a:t>
            </a:fld>
            <a:endParaRPr lang="en-US"/>
          </a:p>
        </p:txBody>
      </p:sp>
      <p:sp>
        <p:nvSpPr>
          <p:cNvPr id="8" name="Footer Placeholder 7">
            <a:extLst>
              <a:ext uri="{FF2B5EF4-FFF2-40B4-BE49-F238E27FC236}">
                <a16:creationId xmlns:a16="http://schemas.microsoft.com/office/drawing/2014/main" id="{64CDA53E-FD3D-4655-B565-372EA8D501F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314B261-C31E-4F3B-8713-EB29ACC3FD10}"/>
              </a:ext>
            </a:extLst>
          </p:cNvPr>
          <p:cNvSpPr>
            <a:spLocks noGrp="1"/>
          </p:cNvSpPr>
          <p:nvPr>
            <p:ph type="sldNum" sz="quarter" idx="12"/>
          </p:nvPr>
        </p:nvSpPr>
        <p:spPr/>
        <p:txBody>
          <a:bodyPr/>
          <a:lstStyle/>
          <a:p>
            <a:fld id="{C37823DE-A7BA-4999-BE4E-1EAEBAEE4B18}" type="slidenum">
              <a:rPr lang="en-US" smtClean="0"/>
              <a:t>‹#›</a:t>
            </a:fld>
            <a:endParaRPr lang="en-US"/>
          </a:p>
        </p:txBody>
      </p:sp>
    </p:spTree>
    <p:extLst>
      <p:ext uri="{BB962C8B-B14F-4D97-AF65-F5344CB8AC3E}">
        <p14:creationId xmlns:p14="http://schemas.microsoft.com/office/powerpoint/2010/main" val="3211334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91BBF-426C-4DA9-8DFD-3D0A539484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230090-7E85-4853-ACF7-9012BF80E547}"/>
              </a:ext>
            </a:extLst>
          </p:cNvPr>
          <p:cNvSpPr>
            <a:spLocks noGrp="1"/>
          </p:cNvSpPr>
          <p:nvPr>
            <p:ph type="dt" sz="half" idx="10"/>
          </p:nvPr>
        </p:nvSpPr>
        <p:spPr/>
        <p:txBody>
          <a:bodyPr/>
          <a:lstStyle/>
          <a:p>
            <a:fld id="{E548DFE2-501C-4345-9769-663377ED90EA}" type="datetimeFigureOut">
              <a:rPr lang="en-US" smtClean="0"/>
              <a:t>4/25/2023</a:t>
            </a:fld>
            <a:endParaRPr lang="en-US"/>
          </a:p>
        </p:txBody>
      </p:sp>
      <p:sp>
        <p:nvSpPr>
          <p:cNvPr id="4" name="Footer Placeholder 3">
            <a:extLst>
              <a:ext uri="{FF2B5EF4-FFF2-40B4-BE49-F238E27FC236}">
                <a16:creationId xmlns:a16="http://schemas.microsoft.com/office/drawing/2014/main" id="{3FA737CC-20DC-498C-BE89-BFCF61888C7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F59CC38-7E7C-4A53-8855-670FEFD4A034}"/>
              </a:ext>
            </a:extLst>
          </p:cNvPr>
          <p:cNvSpPr>
            <a:spLocks noGrp="1"/>
          </p:cNvSpPr>
          <p:nvPr>
            <p:ph type="sldNum" sz="quarter" idx="12"/>
          </p:nvPr>
        </p:nvSpPr>
        <p:spPr/>
        <p:txBody>
          <a:bodyPr/>
          <a:lstStyle/>
          <a:p>
            <a:fld id="{C37823DE-A7BA-4999-BE4E-1EAEBAEE4B18}" type="slidenum">
              <a:rPr lang="en-US" smtClean="0"/>
              <a:t>‹#›</a:t>
            </a:fld>
            <a:endParaRPr lang="en-US"/>
          </a:p>
        </p:txBody>
      </p:sp>
    </p:spTree>
    <p:extLst>
      <p:ext uri="{BB962C8B-B14F-4D97-AF65-F5344CB8AC3E}">
        <p14:creationId xmlns:p14="http://schemas.microsoft.com/office/powerpoint/2010/main" val="4271229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4D7032-C27C-49B4-9211-6C51FE4C63A7}"/>
              </a:ext>
            </a:extLst>
          </p:cNvPr>
          <p:cNvSpPr>
            <a:spLocks noGrp="1"/>
          </p:cNvSpPr>
          <p:nvPr>
            <p:ph type="dt" sz="half" idx="10"/>
          </p:nvPr>
        </p:nvSpPr>
        <p:spPr/>
        <p:txBody>
          <a:bodyPr/>
          <a:lstStyle/>
          <a:p>
            <a:fld id="{E548DFE2-501C-4345-9769-663377ED90EA}" type="datetimeFigureOut">
              <a:rPr lang="en-US" smtClean="0"/>
              <a:t>4/25/2023</a:t>
            </a:fld>
            <a:endParaRPr lang="en-US"/>
          </a:p>
        </p:txBody>
      </p:sp>
      <p:sp>
        <p:nvSpPr>
          <p:cNvPr id="3" name="Footer Placeholder 2">
            <a:extLst>
              <a:ext uri="{FF2B5EF4-FFF2-40B4-BE49-F238E27FC236}">
                <a16:creationId xmlns:a16="http://schemas.microsoft.com/office/drawing/2014/main" id="{D245DD63-3CDA-4B65-9D5D-4E238F17472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2BA94F1-453A-48CD-B0D2-2A8D74DE476C}"/>
              </a:ext>
            </a:extLst>
          </p:cNvPr>
          <p:cNvSpPr>
            <a:spLocks noGrp="1"/>
          </p:cNvSpPr>
          <p:nvPr>
            <p:ph type="sldNum" sz="quarter" idx="12"/>
          </p:nvPr>
        </p:nvSpPr>
        <p:spPr/>
        <p:txBody>
          <a:bodyPr/>
          <a:lstStyle/>
          <a:p>
            <a:fld id="{C37823DE-A7BA-4999-BE4E-1EAEBAEE4B18}" type="slidenum">
              <a:rPr lang="en-US" smtClean="0"/>
              <a:t>‹#›</a:t>
            </a:fld>
            <a:endParaRPr lang="en-US"/>
          </a:p>
        </p:txBody>
      </p:sp>
    </p:spTree>
    <p:extLst>
      <p:ext uri="{BB962C8B-B14F-4D97-AF65-F5344CB8AC3E}">
        <p14:creationId xmlns:p14="http://schemas.microsoft.com/office/powerpoint/2010/main" val="3550522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AF02A-542A-4E41-AABE-3FB7C32221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979134B-C31A-497F-9386-0440E8469D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F5B0D09-FB00-4C91-A2DA-188C51FAA1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31D2AD-AD46-4395-BD70-D531AB19B66E}"/>
              </a:ext>
            </a:extLst>
          </p:cNvPr>
          <p:cNvSpPr>
            <a:spLocks noGrp="1"/>
          </p:cNvSpPr>
          <p:nvPr>
            <p:ph type="dt" sz="half" idx="10"/>
          </p:nvPr>
        </p:nvSpPr>
        <p:spPr/>
        <p:txBody>
          <a:bodyPr/>
          <a:lstStyle/>
          <a:p>
            <a:fld id="{E548DFE2-501C-4345-9769-663377ED90EA}" type="datetimeFigureOut">
              <a:rPr lang="en-US" smtClean="0"/>
              <a:t>4/25/2023</a:t>
            </a:fld>
            <a:endParaRPr lang="en-US"/>
          </a:p>
        </p:txBody>
      </p:sp>
      <p:sp>
        <p:nvSpPr>
          <p:cNvPr id="6" name="Footer Placeholder 5">
            <a:extLst>
              <a:ext uri="{FF2B5EF4-FFF2-40B4-BE49-F238E27FC236}">
                <a16:creationId xmlns:a16="http://schemas.microsoft.com/office/drawing/2014/main" id="{F0563836-EBF8-4FBB-9E40-C46750733D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B86745-F873-4E4A-83D1-9406A435F891}"/>
              </a:ext>
            </a:extLst>
          </p:cNvPr>
          <p:cNvSpPr>
            <a:spLocks noGrp="1"/>
          </p:cNvSpPr>
          <p:nvPr>
            <p:ph type="sldNum" sz="quarter" idx="12"/>
          </p:nvPr>
        </p:nvSpPr>
        <p:spPr/>
        <p:txBody>
          <a:bodyPr/>
          <a:lstStyle/>
          <a:p>
            <a:fld id="{C37823DE-A7BA-4999-BE4E-1EAEBAEE4B18}" type="slidenum">
              <a:rPr lang="en-US" smtClean="0"/>
              <a:t>‹#›</a:t>
            </a:fld>
            <a:endParaRPr lang="en-US"/>
          </a:p>
        </p:txBody>
      </p:sp>
    </p:spTree>
    <p:extLst>
      <p:ext uri="{BB962C8B-B14F-4D97-AF65-F5344CB8AC3E}">
        <p14:creationId xmlns:p14="http://schemas.microsoft.com/office/powerpoint/2010/main" val="1247061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B8497-63EB-4433-BBE7-36E886FE57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DB8C3BC-21C4-48B5-B0E6-60D2D233BC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18335FC-9C3C-4C47-97F2-D7E9C10764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B2D13E-BD5D-4F89-A006-7F87F29E61D0}"/>
              </a:ext>
            </a:extLst>
          </p:cNvPr>
          <p:cNvSpPr>
            <a:spLocks noGrp="1"/>
          </p:cNvSpPr>
          <p:nvPr>
            <p:ph type="dt" sz="half" idx="10"/>
          </p:nvPr>
        </p:nvSpPr>
        <p:spPr/>
        <p:txBody>
          <a:bodyPr/>
          <a:lstStyle/>
          <a:p>
            <a:fld id="{E548DFE2-501C-4345-9769-663377ED90EA}" type="datetimeFigureOut">
              <a:rPr lang="en-US" smtClean="0"/>
              <a:t>4/25/2023</a:t>
            </a:fld>
            <a:endParaRPr lang="en-US"/>
          </a:p>
        </p:txBody>
      </p:sp>
      <p:sp>
        <p:nvSpPr>
          <p:cNvPr id="6" name="Footer Placeholder 5">
            <a:extLst>
              <a:ext uri="{FF2B5EF4-FFF2-40B4-BE49-F238E27FC236}">
                <a16:creationId xmlns:a16="http://schemas.microsoft.com/office/drawing/2014/main" id="{F50E5C06-DFDA-4131-AB56-DB922D5940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835165-E011-4351-AAC4-9D30706AF91D}"/>
              </a:ext>
            </a:extLst>
          </p:cNvPr>
          <p:cNvSpPr>
            <a:spLocks noGrp="1"/>
          </p:cNvSpPr>
          <p:nvPr>
            <p:ph type="sldNum" sz="quarter" idx="12"/>
          </p:nvPr>
        </p:nvSpPr>
        <p:spPr/>
        <p:txBody>
          <a:bodyPr/>
          <a:lstStyle/>
          <a:p>
            <a:fld id="{C37823DE-A7BA-4999-BE4E-1EAEBAEE4B18}" type="slidenum">
              <a:rPr lang="en-US" smtClean="0"/>
              <a:t>‹#›</a:t>
            </a:fld>
            <a:endParaRPr lang="en-US"/>
          </a:p>
        </p:txBody>
      </p:sp>
    </p:spTree>
    <p:extLst>
      <p:ext uri="{BB962C8B-B14F-4D97-AF65-F5344CB8AC3E}">
        <p14:creationId xmlns:p14="http://schemas.microsoft.com/office/powerpoint/2010/main" val="1970283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14DC32-52B2-408E-A951-AC14783E6A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64F96D9-75CA-4F38-9CC2-D1D8B124C1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C98D74-FD68-4554-8416-C5F39671D1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48DFE2-501C-4345-9769-663377ED90EA}" type="datetimeFigureOut">
              <a:rPr lang="en-US" smtClean="0"/>
              <a:t>4/25/2023</a:t>
            </a:fld>
            <a:endParaRPr lang="en-US"/>
          </a:p>
        </p:txBody>
      </p:sp>
      <p:sp>
        <p:nvSpPr>
          <p:cNvPr id="5" name="Footer Placeholder 4">
            <a:extLst>
              <a:ext uri="{FF2B5EF4-FFF2-40B4-BE49-F238E27FC236}">
                <a16:creationId xmlns:a16="http://schemas.microsoft.com/office/drawing/2014/main" id="{CA443312-E9D7-4163-B29B-4F1BC29A46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69C32E2-8A9E-40F3-8B4B-1C7E2ADEA1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7823DE-A7BA-4999-BE4E-1EAEBAEE4B18}" type="slidenum">
              <a:rPr lang="en-US" smtClean="0"/>
              <a:t>‹#›</a:t>
            </a:fld>
            <a:endParaRPr lang="en-US"/>
          </a:p>
        </p:txBody>
      </p:sp>
    </p:spTree>
    <p:extLst>
      <p:ext uri="{BB962C8B-B14F-4D97-AF65-F5344CB8AC3E}">
        <p14:creationId xmlns:p14="http://schemas.microsoft.com/office/powerpoint/2010/main" val="9723801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hlcommission.org/Policies/criteria-and-core-components.html?msclkid=3d9e1895ac3a11ecb4b04d0be2de9853"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catmailohio-my.sharepoint.com/:f:/g/personal/schallej_ohio_edu/EsqGXnPthSdBjIjnVCwM4p4BizGp_GIWTt3C3dYQkXRuAw?e=NMrmuo" TargetMode="External"/><Relationship Id="rId5" Type="http://schemas.openxmlformats.org/officeDocument/2006/relationships/hyperlink" Target="https://catmailohio-my.sharepoint.com/:f:/g/personal/schallej_ohio_edu/EqF5uOtlRmdFsCeH2dxT6oYBMcwP29obgC9kFpxfIFVD0w" TargetMode="External"/><Relationship Id="rId4" Type="http://schemas.openxmlformats.org/officeDocument/2006/relationships/hyperlink" Target="https://catmailohio-my.sharepoint.com/:f:/g/personal/schallej_ohio_edu/Ej5eAM-0so9Dp-PRQSQEwOwBp3C7OS-g0bImn55k2cNLOg?e=1eX3MT"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hlcommission.org/Policies/criteria-and-core-components.html" TargetMode="External"/><Relationship Id="rId7"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creativecommons.org/licenses/by-nc-sa/3.0/" TargetMode="External"/><Relationship Id="rId5" Type="http://schemas.openxmlformats.org/officeDocument/2006/relationships/hyperlink" Target="https://alookthroughmyeye.blogspot.com/2013/02/a-book-mark-for-grown-up-boy.html" TargetMode="Externa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9FD35AE-8959-4762-B03B-B6DE2A8E8B38}"/>
              </a:ext>
            </a:extLst>
          </p:cNvPr>
          <p:cNvSpPr/>
          <p:nvPr/>
        </p:nvSpPr>
        <p:spPr>
          <a:xfrm>
            <a:off x="0" y="1758461"/>
            <a:ext cx="12192000" cy="3634153"/>
          </a:xfrm>
          <a:prstGeom prst="rect">
            <a:avLst/>
          </a:prstGeom>
          <a:solidFill>
            <a:srgbClr val="00694E"/>
          </a:solidFill>
          <a:ln>
            <a:solidFill>
              <a:srgbClr val="115C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itle 3">
            <a:extLst>
              <a:ext uri="{FF2B5EF4-FFF2-40B4-BE49-F238E27FC236}">
                <a16:creationId xmlns:a16="http://schemas.microsoft.com/office/drawing/2014/main" id="{29BEEA39-017C-4213-926F-18A7D370C071}"/>
              </a:ext>
            </a:extLst>
          </p:cNvPr>
          <p:cNvSpPr txBox="1">
            <a:spLocks/>
          </p:cNvSpPr>
          <p:nvPr/>
        </p:nvSpPr>
        <p:spPr>
          <a:xfrm>
            <a:off x="1070290" y="2974418"/>
            <a:ext cx="9232813" cy="1202240"/>
          </a:xfrm>
          <a:prstGeom prst="rect">
            <a:avLst/>
          </a:prstGeom>
        </p:spPr>
        <p:txBody>
          <a:bodyPr vert="horz" lIns="0" tIns="0" rIns="121920" bIns="60960" rtlCol="0" anchor="t">
            <a:normAutofit/>
          </a:bodyPr>
          <a:lstStyle>
            <a:lvl1pPr algn="l" defTabSz="457189" rtl="0" eaLnBrk="1" latinLnBrk="0" hangingPunct="1">
              <a:spcBef>
                <a:spcPct val="0"/>
              </a:spcBef>
              <a:buNone/>
              <a:defRPr sz="2400" kern="1200">
                <a:solidFill>
                  <a:schemeClr val="bg1"/>
                </a:solidFill>
                <a:latin typeface="Arial"/>
                <a:ea typeface="+mj-ea"/>
                <a:cs typeface="+mj-cs"/>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r>
              <a:rPr kumimoji="0" lang="en-US" sz="4800" b="0" i="0" u="none" strike="noStrike" kern="1200" cap="none" spc="0" normalizeH="0" baseline="0" noProof="0">
                <a:ln>
                  <a:noFill/>
                </a:ln>
                <a:solidFill>
                  <a:prstClr val="white"/>
                </a:solidFill>
                <a:effectLst/>
                <a:uLnTx/>
                <a:uFillTx/>
                <a:latin typeface="Arial"/>
                <a:ea typeface="+mj-ea"/>
                <a:cs typeface="+mj-cs"/>
              </a:rPr>
              <a:t>HLC Evidence Collection</a:t>
            </a:r>
          </a:p>
        </p:txBody>
      </p:sp>
      <p:pic>
        <p:nvPicPr>
          <p:cNvPr id="5" name="Picture 4" descr="A picture containing logo&#10;&#10;Description automatically generated">
            <a:extLst>
              <a:ext uri="{FF2B5EF4-FFF2-40B4-BE49-F238E27FC236}">
                <a16:creationId xmlns:a16="http://schemas.microsoft.com/office/drawing/2014/main" id="{E15D19A8-ED47-493C-A283-F6A580284C9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41105" y="334396"/>
            <a:ext cx="4727230" cy="1130989"/>
          </a:xfrm>
          <a:prstGeom prst="rect">
            <a:avLst/>
          </a:prstGeom>
        </p:spPr>
      </p:pic>
      <p:pic>
        <p:nvPicPr>
          <p:cNvPr id="7" name="Picture 6">
            <a:extLst>
              <a:ext uri="{FF2B5EF4-FFF2-40B4-BE49-F238E27FC236}">
                <a16:creationId xmlns:a16="http://schemas.microsoft.com/office/drawing/2014/main" id="{404D0C80-7E66-402C-A264-D5D799D12299}"/>
              </a:ext>
            </a:extLst>
          </p:cNvPr>
          <p:cNvPicPr>
            <a:picLocks noChangeAspect="1"/>
          </p:cNvPicPr>
          <p:nvPr/>
        </p:nvPicPr>
        <p:blipFill>
          <a:blip r:embed="rId4"/>
          <a:stretch>
            <a:fillRect/>
          </a:stretch>
        </p:blipFill>
        <p:spPr>
          <a:xfrm>
            <a:off x="3291597" y="5610764"/>
            <a:ext cx="5608806" cy="1005927"/>
          </a:xfrm>
          <a:prstGeom prst="rect">
            <a:avLst/>
          </a:prstGeom>
        </p:spPr>
      </p:pic>
      <p:sp>
        <p:nvSpPr>
          <p:cNvPr id="2" name="Rectangle 1">
            <a:extLst>
              <a:ext uri="{FF2B5EF4-FFF2-40B4-BE49-F238E27FC236}">
                <a16:creationId xmlns:a16="http://schemas.microsoft.com/office/drawing/2014/main" id="{62F39D90-77AB-48FB-A52F-8D51DDEA43CA}"/>
              </a:ext>
            </a:extLst>
          </p:cNvPr>
          <p:cNvSpPr/>
          <p:nvPr/>
        </p:nvSpPr>
        <p:spPr>
          <a:xfrm>
            <a:off x="7241105" y="1208015"/>
            <a:ext cx="4727230" cy="33229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prstClr val="white"/>
                </a:solid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96894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32B2FAC-C9D7-4743-86DC-5B3DEE989772}"/>
              </a:ext>
            </a:extLst>
          </p:cNvPr>
          <p:cNvSpPr/>
          <p:nvPr/>
        </p:nvSpPr>
        <p:spPr>
          <a:xfrm>
            <a:off x="0" y="6007525"/>
            <a:ext cx="12192000" cy="766585"/>
          </a:xfrm>
          <a:prstGeom prst="rect">
            <a:avLst/>
          </a:prstGeom>
          <a:solidFill>
            <a:srgbClr val="115C45"/>
          </a:solidFill>
          <a:ln>
            <a:solidFill>
              <a:srgbClr val="115C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2744AC4F-6AE5-47BB-961C-CB0F8B25B88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613" y="6139864"/>
            <a:ext cx="8431142" cy="552240"/>
          </a:xfrm>
          <a:prstGeom prst="rect">
            <a:avLst/>
          </a:prstGeom>
        </p:spPr>
      </p:pic>
      <p:sp>
        <p:nvSpPr>
          <p:cNvPr id="17" name="Title 16">
            <a:extLst>
              <a:ext uri="{FF2B5EF4-FFF2-40B4-BE49-F238E27FC236}">
                <a16:creationId xmlns:a16="http://schemas.microsoft.com/office/drawing/2014/main" id="{FF66CFC3-B0DA-420E-8319-1C4B0F98BEA3}"/>
              </a:ext>
            </a:extLst>
          </p:cNvPr>
          <p:cNvSpPr>
            <a:spLocks noGrp="1"/>
          </p:cNvSpPr>
          <p:nvPr>
            <p:ph type="title"/>
          </p:nvPr>
        </p:nvSpPr>
        <p:spPr>
          <a:xfrm>
            <a:off x="838200" y="22114"/>
            <a:ext cx="10515600" cy="1325563"/>
          </a:xfrm>
        </p:spPr>
        <p:txBody>
          <a:bodyPr/>
          <a:lstStyle/>
          <a:p>
            <a:r>
              <a:rPr kumimoji="0" lang="en-US" sz="4400" b="0" i="0" u="none" strike="noStrike" kern="1200" cap="none" spc="0" normalizeH="0" baseline="0" noProof="0">
                <a:ln>
                  <a:noFill/>
                </a:ln>
                <a:effectLst/>
                <a:uLnTx/>
                <a:uFillTx/>
                <a:latin typeface="Ubuntu"/>
                <a:ea typeface="+mn-ea"/>
                <a:cs typeface="+mn-cs"/>
              </a:rPr>
              <a:t>Evaluating the Evidence</a:t>
            </a:r>
            <a:endParaRPr lang="en-US"/>
          </a:p>
        </p:txBody>
      </p:sp>
      <p:sp>
        <p:nvSpPr>
          <p:cNvPr id="2" name="Rectangle 1">
            <a:extLst>
              <a:ext uri="{FF2B5EF4-FFF2-40B4-BE49-F238E27FC236}">
                <a16:creationId xmlns:a16="http://schemas.microsoft.com/office/drawing/2014/main" id="{47253FE5-C603-4FF3-A359-071896954C2A}"/>
              </a:ext>
            </a:extLst>
          </p:cNvPr>
          <p:cNvSpPr/>
          <p:nvPr/>
        </p:nvSpPr>
        <p:spPr>
          <a:xfrm>
            <a:off x="2256639" y="6216242"/>
            <a:ext cx="6509856" cy="475862"/>
          </a:xfrm>
          <a:prstGeom prst="rect">
            <a:avLst/>
          </a:prstGeom>
          <a:solidFill>
            <a:srgbClr val="115C45"/>
          </a:solidFill>
          <a:ln>
            <a:solidFill>
              <a:srgbClr val="115C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115C45"/>
                </a:solidFill>
              </a:ln>
              <a:solidFill>
                <a:srgbClr val="115C45"/>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057C4B82-6E98-499A-81B3-C1C6EE5F1F92}"/>
              </a:ext>
            </a:extLst>
          </p:cNvPr>
          <p:cNvSpPr txBox="1"/>
          <p:nvPr/>
        </p:nvSpPr>
        <p:spPr>
          <a:xfrm>
            <a:off x="142613" y="1190530"/>
            <a:ext cx="11451337" cy="4955203"/>
          </a:xfrm>
          <a:prstGeom prst="rect">
            <a:avLst/>
          </a:prstGeom>
          <a:noFill/>
        </p:spPr>
        <p:txBody>
          <a:bodyPr wrap="square" lIns="91440" tIns="45720" rIns="91440" bIns="45720" rtlCol="0" anchor="t">
            <a:spAutoFit/>
          </a:bodyPr>
          <a:lstStyle/>
          <a:p>
            <a:pPr marL="1200150" lvl="2" indent="-742950" defTabSz="609585">
              <a:spcBef>
                <a:spcPts val="1200"/>
              </a:spcBef>
              <a:buFont typeface="+mj-lt"/>
              <a:buAutoNum type="arabicPeriod"/>
              <a:defRPr/>
            </a:pPr>
            <a:r>
              <a:rPr lang="en-US" sz="3600" dirty="0">
                <a:latin typeface="Ubuntu"/>
              </a:rPr>
              <a:t>Quality over Quantity</a:t>
            </a:r>
          </a:p>
          <a:p>
            <a:pPr marL="1657350" lvl="3" indent="-742950" defTabSz="609585">
              <a:spcBef>
                <a:spcPts val="1200"/>
              </a:spcBef>
              <a:buFont typeface="+mj-lt"/>
              <a:buAutoNum type="alphaLcParenR"/>
              <a:defRPr/>
            </a:pPr>
            <a:r>
              <a:rPr lang="en-US" sz="2800" dirty="0">
                <a:latin typeface="Ubuntu"/>
              </a:rPr>
              <a:t>BUT, documentation across the institution—breadth of evidence</a:t>
            </a:r>
          </a:p>
          <a:p>
            <a:pPr marL="1200150" lvl="2" indent="-742950" defTabSz="609585">
              <a:spcBef>
                <a:spcPts val="1200"/>
              </a:spcBef>
              <a:buFont typeface="+mj-lt"/>
              <a:buAutoNum type="arabicPeriod"/>
              <a:defRPr/>
            </a:pPr>
            <a:r>
              <a:rPr lang="en-US" sz="3600" dirty="0">
                <a:latin typeface="Ubuntu"/>
              </a:rPr>
              <a:t>Focus on 2019 forward</a:t>
            </a:r>
          </a:p>
          <a:p>
            <a:pPr marL="1657350" lvl="3" indent="-742950" defTabSz="609585">
              <a:spcBef>
                <a:spcPts val="1200"/>
              </a:spcBef>
              <a:buFont typeface="+mj-lt"/>
              <a:buAutoNum type="alphaLcParenR"/>
              <a:defRPr/>
            </a:pPr>
            <a:r>
              <a:rPr lang="en-US" sz="2800" dirty="0">
                <a:latin typeface="Ubuntu"/>
              </a:rPr>
              <a:t>Unless the evidence precedes 2019</a:t>
            </a:r>
          </a:p>
          <a:p>
            <a:pPr marL="2228850" lvl="4" indent="-857250" defTabSz="609585">
              <a:spcBef>
                <a:spcPts val="1200"/>
              </a:spcBef>
              <a:buFont typeface="+mj-lt"/>
              <a:buAutoNum type="romanLcPeriod"/>
              <a:defRPr/>
            </a:pPr>
            <a:r>
              <a:rPr lang="en-US" sz="2800" dirty="0">
                <a:latin typeface="Ubuntu"/>
              </a:rPr>
              <a:t>For Example, the approval of the Mission</a:t>
            </a:r>
          </a:p>
          <a:p>
            <a:pPr marL="1200150" lvl="2" indent="-742950" defTabSz="609585">
              <a:spcBef>
                <a:spcPts val="1200"/>
              </a:spcBef>
              <a:buFont typeface="+mj-lt"/>
              <a:buAutoNum type="arabicPeriod"/>
              <a:defRPr/>
            </a:pPr>
            <a:r>
              <a:rPr lang="en-US" sz="3600" dirty="0">
                <a:latin typeface="Ubuntu"/>
              </a:rPr>
              <a:t>Look at the HLC Evidence guidelines</a:t>
            </a:r>
          </a:p>
          <a:p>
            <a:pPr marL="1200150" lvl="2" indent="-742950" defTabSz="609585">
              <a:spcBef>
                <a:spcPts val="1200"/>
              </a:spcBef>
              <a:buFont typeface="+mj-lt"/>
              <a:buAutoNum type="arabicPeriod"/>
              <a:defRPr/>
            </a:pPr>
            <a:r>
              <a:rPr lang="en-US" sz="3600" dirty="0">
                <a:latin typeface="Ubuntu"/>
              </a:rPr>
              <a:t>Prioritize Clear Evidence</a:t>
            </a:r>
          </a:p>
        </p:txBody>
      </p:sp>
    </p:spTree>
    <p:extLst>
      <p:ext uri="{BB962C8B-B14F-4D97-AF65-F5344CB8AC3E}">
        <p14:creationId xmlns:p14="http://schemas.microsoft.com/office/powerpoint/2010/main" val="1623410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32B2FAC-C9D7-4743-86DC-5B3DEE989772}"/>
              </a:ext>
            </a:extLst>
          </p:cNvPr>
          <p:cNvSpPr/>
          <p:nvPr/>
        </p:nvSpPr>
        <p:spPr>
          <a:xfrm>
            <a:off x="0" y="6007525"/>
            <a:ext cx="12192000" cy="766585"/>
          </a:xfrm>
          <a:prstGeom prst="rect">
            <a:avLst/>
          </a:prstGeom>
          <a:solidFill>
            <a:srgbClr val="115C45"/>
          </a:solidFill>
          <a:ln>
            <a:solidFill>
              <a:srgbClr val="115C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2744AC4F-6AE5-47BB-961C-CB0F8B25B88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613" y="6139864"/>
            <a:ext cx="8431142" cy="552240"/>
          </a:xfrm>
          <a:prstGeom prst="rect">
            <a:avLst/>
          </a:prstGeom>
        </p:spPr>
      </p:pic>
      <p:sp>
        <p:nvSpPr>
          <p:cNvPr id="17" name="Title 16">
            <a:extLst>
              <a:ext uri="{FF2B5EF4-FFF2-40B4-BE49-F238E27FC236}">
                <a16:creationId xmlns:a16="http://schemas.microsoft.com/office/drawing/2014/main" id="{FF66CFC3-B0DA-420E-8319-1C4B0F98BEA3}"/>
              </a:ext>
            </a:extLst>
          </p:cNvPr>
          <p:cNvSpPr>
            <a:spLocks noGrp="1"/>
          </p:cNvSpPr>
          <p:nvPr>
            <p:ph type="title"/>
          </p:nvPr>
        </p:nvSpPr>
        <p:spPr>
          <a:xfrm>
            <a:off x="838200" y="22114"/>
            <a:ext cx="10515600" cy="1325563"/>
          </a:xfrm>
        </p:spPr>
        <p:txBody>
          <a:bodyPr/>
          <a:lstStyle/>
          <a:p>
            <a:r>
              <a:rPr lang="en-US"/>
              <a:t>HLC Evidence Guidelines</a:t>
            </a:r>
          </a:p>
        </p:txBody>
      </p:sp>
      <p:sp>
        <p:nvSpPr>
          <p:cNvPr id="2" name="Rectangle 1">
            <a:extLst>
              <a:ext uri="{FF2B5EF4-FFF2-40B4-BE49-F238E27FC236}">
                <a16:creationId xmlns:a16="http://schemas.microsoft.com/office/drawing/2014/main" id="{47253FE5-C603-4FF3-A359-071896954C2A}"/>
              </a:ext>
            </a:extLst>
          </p:cNvPr>
          <p:cNvSpPr/>
          <p:nvPr/>
        </p:nvSpPr>
        <p:spPr>
          <a:xfrm>
            <a:off x="2256639" y="6216242"/>
            <a:ext cx="6509856" cy="475862"/>
          </a:xfrm>
          <a:prstGeom prst="rect">
            <a:avLst/>
          </a:prstGeom>
          <a:solidFill>
            <a:srgbClr val="115C45"/>
          </a:solidFill>
          <a:ln>
            <a:solidFill>
              <a:srgbClr val="115C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115C45"/>
                </a:solidFill>
              </a:ln>
              <a:solidFill>
                <a:srgbClr val="115C45"/>
              </a:solidFill>
              <a:effectLst/>
              <a:uLnTx/>
              <a:uFillTx/>
              <a:latin typeface="Calibri" panose="020F0502020204030204"/>
              <a:ea typeface="+mn-ea"/>
              <a:cs typeface="+mn-cs"/>
            </a:endParaRPr>
          </a:p>
        </p:txBody>
      </p:sp>
      <p:sp>
        <p:nvSpPr>
          <p:cNvPr id="4" name="Content Placeholder 3">
            <a:extLst>
              <a:ext uri="{FF2B5EF4-FFF2-40B4-BE49-F238E27FC236}">
                <a16:creationId xmlns:a16="http://schemas.microsoft.com/office/drawing/2014/main" id="{A2820D98-736F-43E6-A768-7D537A334B08}"/>
              </a:ext>
            </a:extLst>
          </p:cNvPr>
          <p:cNvSpPr>
            <a:spLocks noGrp="1"/>
          </p:cNvSpPr>
          <p:nvPr>
            <p:ph idx="1"/>
          </p:nvPr>
        </p:nvSpPr>
        <p:spPr>
          <a:xfrm>
            <a:off x="838200" y="1253331"/>
            <a:ext cx="10515600" cy="4672188"/>
          </a:xfrm>
        </p:spPr>
        <p:txBody>
          <a:bodyPr>
            <a:normAutofit/>
          </a:bodyPr>
          <a:lstStyle/>
          <a:p>
            <a:r>
              <a:rPr lang="en-US" sz="3200"/>
              <a:t>HLC encourages institutions to provide </a:t>
            </a:r>
            <a:r>
              <a:rPr lang="en-US" sz="3200" b="1"/>
              <a:t>thorough</a:t>
            </a:r>
            <a:r>
              <a:rPr lang="en-US" sz="3200"/>
              <a:t> evidence and ensure that the sources it selects are </a:t>
            </a:r>
            <a:r>
              <a:rPr lang="en-US" sz="3200" b="1"/>
              <a:t>relevant</a:t>
            </a:r>
            <a:r>
              <a:rPr lang="en-US" sz="3200"/>
              <a:t> and </a:t>
            </a:r>
            <a:r>
              <a:rPr lang="en-US" sz="3200" b="1"/>
              <a:t>persuasive</a:t>
            </a:r>
            <a:r>
              <a:rPr lang="en-US" sz="3200"/>
              <a:t>. </a:t>
            </a:r>
          </a:p>
          <a:p>
            <a:pPr lvl="1"/>
            <a:r>
              <a:rPr lang="en-US" sz="3200"/>
              <a:t>Evidence should:</a:t>
            </a:r>
          </a:p>
          <a:p>
            <a:pPr marL="1371600" lvl="2" indent="-457200">
              <a:buFont typeface="+mj-lt"/>
              <a:buAutoNum type="arabicPeriod"/>
            </a:pPr>
            <a:r>
              <a:rPr lang="en-US" sz="2800"/>
              <a:t>Explain any </a:t>
            </a:r>
            <a:r>
              <a:rPr lang="en-US" sz="2800" b="1"/>
              <a:t>nuances</a:t>
            </a:r>
            <a:r>
              <a:rPr lang="en-US" sz="2800"/>
              <a:t> specific to the institution; </a:t>
            </a:r>
          </a:p>
          <a:p>
            <a:pPr marL="1371600" lvl="2" indent="-457200">
              <a:buFont typeface="+mj-lt"/>
              <a:buAutoNum type="arabicPeriod"/>
            </a:pPr>
            <a:r>
              <a:rPr lang="en-US" sz="2800" b="1"/>
              <a:t>Strengthen</a:t>
            </a:r>
            <a:r>
              <a:rPr lang="en-US" sz="2800"/>
              <a:t> the institution’s overall record of compliance with HLC’s requirement; and</a:t>
            </a:r>
          </a:p>
          <a:p>
            <a:pPr marL="1371600" lvl="2" indent="-457200">
              <a:buFont typeface="+mj-lt"/>
              <a:buAutoNum type="arabicPeriod"/>
            </a:pPr>
            <a:r>
              <a:rPr lang="en-US" sz="2800"/>
              <a:t>Affirm the institution’s overall </a:t>
            </a:r>
            <a:r>
              <a:rPr lang="en-US" sz="2800" b="1"/>
              <a:t>academic quality </a:t>
            </a:r>
            <a:r>
              <a:rPr lang="en-US" sz="2800"/>
              <a:t>and </a:t>
            </a:r>
            <a:r>
              <a:rPr lang="en-US" sz="2800" b="1"/>
              <a:t>financial sustainability </a:t>
            </a:r>
            <a:r>
              <a:rPr lang="en-US" sz="2800"/>
              <a:t>and </a:t>
            </a:r>
            <a:r>
              <a:rPr lang="en-US" sz="2800" b="1"/>
              <a:t>integrity</a:t>
            </a:r>
            <a:r>
              <a:rPr lang="en-US" sz="2800"/>
              <a:t>.</a:t>
            </a:r>
          </a:p>
        </p:txBody>
      </p:sp>
    </p:spTree>
    <p:extLst>
      <p:ext uri="{BB962C8B-B14F-4D97-AF65-F5344CB8AC3E}">
        <p14:creationId xmlns:p14="http://schemas.microsoft.com/office/powerpoint/2010/main" val="3316393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32B2FAC-C9D7-4743-86DC-5B3DEE989772}"/>
              </a:ext>
            </a:extLst>
          </p:cNvPr>
          <p:cNvSpPr/>
          <p:nvPr/>
        </p:nvSpPr>
        <p:spPr>
          <a:xfrm>
            <a:off x="0" y="6007525"/>
            <a:ext cx="12192000" cy="766585"/>
          </a:xfrm>
          <a:prstGeom prst="rect">
            <a:avLst/>
          </a:prstGeom>
          <a:solidFill>
            <a:srgbClr val="115C45"/>
          </a:solidFill>
          <a:ln>
            <a:solidFill>
              <a:srgbClr val="115C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2744AC4F-6AE5-47BB-961C-CB0F8B25B88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613" y="6139864"/>
            <a:ext cx="8431142" cy="552240"/>
          </a:xfrm>
          <a:prstGeom prst="rect">
            <a:avLst/>
          </a:prstGeom>
        </p:spPr>
      </p:pic>
      <p:sp>
        <p:nvSpPr>
          <p:cNvPr id="17" name="Title 16">
            <a:extLst>
              <a:ext uri="{FF2B5EF4-FFF2-40B4-BE49-F238E27FC236}">
                <a16:creationId xmlns:a16="http://schemas.microsoft.com/office/drawing/2014/main" id="{FF66CFC3-B0DA-420E-8319-1C4B0F98BEA3}"/>
              </a:ext>
            </a:extLst>
          </p:cNvPr>
          <p:cNvSpPr>
            <a:spLocks noGrp="1"/>
          </p:cNvSpPr>
          <p:nvPr>
            <p:ph type="title"/>
          </p:nvPr>
        </p:nvSpPr>
        <p:spPr>
          <a:xfrm>
            <a:off x="838200" y="22114"/>
            <a:ext cx="10515600" cy="1325563"/>
          </a:xfrm>
        </p:spPr>
        <p:txBody>
          <a:bodyPr/>
          <a:lstStyle/>
          <a:p>
            <a:r>
              <a:rPr lang="en-US"/>
              <a:t>A Focus on Clear Evidence</a:t>
            </a:r>
          </a:p>
        </p:txBody>
      </p:sp>
      <p:sp>
        <p:nvSpPr>
          <p:cNvPr id="2" name="Rectangle 1">
            <a:extLst>
              <a:ext uri="{FF2B5EF4-FFF2-40B4-BE49-F238E27FC236}">
                <a16:creationId xmlns:a16="http://schemas.microsoft.com/office/drawing/2014/main" id="{47253FE5-C603-4FF3-A359-071896954C2A}"/>
              </a:ext>
            </a:extLst>
          </p:cNvPr>
          <p:cNvSpPr/>
          <p:nvPr/>
        </p:nvSpPr>
        <p:spPr>
          <a:xfrm>
            <a:off x="2256639" y="6216242"/>
            <a:ext cx="6509856" cy="475862"/>
          </a:xfrm>
          <a:prstGeom prst="rect">
            <a:avLst/>
          </a:prstGeom>
          <a:solidFill>
            <a:srgbClr val="115C45"/>
          </a:solidFill>
          <a:ln>
            <a:solidFill>
              <a:srgbClr val="115C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115C45"/>
                </a:solidFill>
              </a:ln>
              <a:solidFill>
                <a:srgbClr val="115C45"/>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057C4B82-6E98-499A-81B3-C1C6EE5F1F92}"/>
              </a:ext>
            </a:extLst>
          </p:cNvPr>
          <p:cNvSpPr txBox="1"/>
          <p:nvPr/>
        </p:nvSpPr>
        <p:spPr>
          <a:xfrm>
            <a:off x="370331" y="1347677"/>
            <a:ext cx="11451337" cy="2339102"/>
          </a:xfrm>
          <a:prstGeom prst="rect">
            <a:avLst/>
          </a:prstGeom>
          <a:noFill/>
        </p:spPr>
        <p:txBody>
          <a:bodyPr wrap="square" rtlCol="0">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a:ln>
                  <a:noFill/>
                </a:ln>
                <a:solidFill>
                  <a:srgbClr val="000000"/>
                </a:solidFill>
                <a:effectLst/>
                <a:uLnTx/>
                <a:uFillTx/>
                <a:latin typeface="Arial" panose="020B0604020202020204"/>
                <a:ea typeface="+mn-ea"/>
                <a:cs typeface="+mn-cs"/>
              </a:rPr>
              <a:t>Three types of evidence: </a:t>
            </a:r>
          </a:p>
          <a:p>
            <a:pPr marL="609585" marR="0" lvl="1" indent="-457200" algn="l" defTabSz="609585" rtl="0" eaLnBrk="1" fontAlgn="auto" latinLnBrk="0" hangingPunct="1">
              <a:lnSpc>
                <a:spcPct val="100000"/>
              </a:lnSpc>
              <a:spcBef>
                <a:spcPts val="1200"/>
              </a:spcBef>
              <a:spcAft>
                <a:spcPts val="1200"/>
              </a:spcAft>
              <a:buClrTx/>
              <a:buSzTx/>
              <a:buFont typeface="+mj-lt"/>
              <a:buAutoNum type="arabicPeriod"/>
              <a:tabLst/>
              <a:defRPr/>
            </a:pPr>
            <a:r>
              <a:rPr kumimoji="0" lang="en-US" sz="2800" i="0" u="none" strike="noStrike" kern="1200" cap="none" spc="0" normalizeH="0" baseline="0" noProof="0">
                <a:ln>
                  <a:noFill/>
                </a:ln>
                <a:solidFill>
                  <a:srgbClr val="282828"/>
                </a:solidFill>
                <a:effectLst/>
                <a:uLnTx/>
                <a:uFillTx/>
                <a:latin typeface="Arial" panose="020B0604020202020204"/>
                <a:ea typeface="+mn-ea"/>
                <a:cs typeface="+mn-cs"/>
              </a:rPr>
              <a:t>Clear evidence </a:t>
            </a:r>
          </a:p>
          <a:p>
            <a:pPr marL="609585" marR="0" lvl="1" indent="-457200" algn="l" defTabSz="609585" rtl="0" eaLnBrk="1" fontAlgn="auto" latinLnBrk="0" hangingPunct="1">
              <a:lnSpc>
                <a:spcPct val="100000"/>
              </a:lnSpc>
              <a:spcBef>
                <a:spcPts val="0"/>
              </a:spcBef>
              <a:spcAft>
                <a:spcPts val="1200"/>
              </a:spcAft>
              <a:buClrTx/>
              <a:buSzTx/>
              <a:buFont typeface="+mj-lt"/>
              <a:buAutoNum type="arabicPeriod"/>
              <a:tabLst/>
              <a:defRPr/>
            </a:pPr>
            <a:r>
              <a:rPr kumimoji="0" lang="en-US" sz="2800" i="0" u="none" strike="noStrike" kern="1200" cap="none" spc="0" normalizeH="0" baseline="0" noProof="0">
                <a:ln>
                  <a:noFill/>
                </a:ln>
                <a:solidFill>
                  <a:srgbClr val="282828"/>
                </a:solidFill>
                <a:effectLst/>
                <a:uLnTx/>
                <a:uFillTx/>
                <a:latin typeface="Arial" panose="020B0604020202020204"/>
                <a:ea typeface="+mn-ea"/>
                <a:cs typeface="+mn-cs"/>
              </a:rPr>
              <a:t>Corroborating evidence </a:t>
            </a:r>
          </a:p>
          <a:p>
            <a:pPr marL="609585" marR="0" lvl="1" indent="-457200" algn="l" defTabSz="609585" rtl="0" eaLnBrk="1" fontAlgn="auto" latinLnBrk="0" hangingPunct="1">
              <a:lnSpc>
                <a:spcPct val="100000"/>
              </a:lnSpc>
              <a:spcBef>
                <a:spcPts val="0"/>
              </a:spcBef>
              <a:spcAft>
                <a:spcPts val="1200"/>
              </a:spcAft>
              <a:buClrTx/>
              <a:buSzTx/>
              <a:buFont typeface="+mj-lt"/>
              <a:buAutoNum type="arabicPeriod"/>
              <a:tabLst/>
              <a:defRPr/>
            </a:pPr>
            <a:r>
              <a:rPr kumimoji="0" lang="en-US" sz="2800" i="0" u="none" strike="noStrike" kern="1200" cap="none" spc="0" normalizeH="0" baseline="0" noProof="0">
                <a:ln>
                  <a:noFill/>
                </a:ln>
                <a:solidFill>
                  <a:srgbClr val="282828"/>
                </a:solidFill>
                <a:effectLst/>
                <a:uLnTx/>
                <a:uFillTx/>
                <a:latin typeface="Arial" panose="020B0604020202020204"/>
                <a:ea typeface="+mn-ea"/>
                <a:cs typeface="+mn-cs"/>
              </a:rPr>
              <a:t>Circumstantial evidence </a:t>
            </a:r>
          </a:p>
        </p:txBody>
      </p:sp>
    </p:spTree>
    <p:extLst>
      <p:ext uri="{BB962C8B-B14F-4D97-AF65-F5344CB8AC3E}">
        <p14:creationId xmlns:p14="http://schemas.microsoft.com/office/powerpoint/2010/main" val="3677377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32B2FAC-C9D7-4743-86DC-5B3DEE989772}"/>
              </a:ext>
            </a:extLst>
          </p:cNvPr>
          <p:cNvSpPr/>
          <p:nvPr/>
        </p:nvSpPr>
        <p:spPr>
          <a:xfrm>
            <a:off x="0" y="6007525"/>
            <a:ext cx="12192000" cy="766585"/>
          </a:xfrm>
          <a:prstGeom prst="rect">
            <a:avLst/>
          </a:prstGeom>
          <a:solidFill>
            <a:srgbClr val="115C45"/>
          </a:solidFill>
          <a:ln>
            <a:solidFill>
              <a:srgbClr val="115C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2744AC4F-6AE5-47BB-961C-CB0F8B25B88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613" y="6139864"/>
            <a:ext cx="8431142" cy="552240"/>
          </a:xfrm>
          <a:prstGeom prst="rect">
            <a:avLst/>
          </a:prstGeom>
        </p:spPr>
      </p:pic>
      <p:sp>
        <p:nvSpPr>
          <p:cNvPr id="17" name="Title 16">
            <a:extLst>
              <a:ext uri="{FF2B5EF4-FFF2-40B4-BE49-F238E27FC236}">
                <a16:creationId xmlns:a16="http://schemas.microsoft.com/office/drawing/2014/main" id="{FF66CFC3-B0DA-420E-8319-1C4B0F98BEA3}"/>
              </a:ext>
            </a:extLst>
          </p:cNvPr>
          <p:cNvSpPr>
            <a:spLocks noGrp="1"/>
          </p:cNvSpPr>
          <p:nvPr>
            <p:ph type="title"/>
          </p:nvPr>
        </p:nvSpPr>
        <p:spPr>
          <a:xfrm>
            <a:off x="838200" y="22114"/>
            <a:ext cx="10515600" cy="1325563"/>
          </a:xfrm>
        </p:spPr>
        <p:txBody>
          <a:bodyPr/>
          <a:lstStyle/>
          <a:p>
            <a:r>
              <a:rPr lang="en-US" dirty="0"/>
              <a:t>A Focus on Clear Evidence</a:t>
            </a:r>
          </a:p>
        </p:txBody>
      </p:sp>
      <p:sp>
        <p:nvSpPr>
          <p:cNvPr id="2" name="Rectangle 1">
            <a:extLst>
              <a:ext uri="{FF2B5EF4-FFF2-40B4-BE49-F238E27FC236}">
                <a16:creationId xmlns:a16="http://schemas.microsoft.com/office/drawing/2014/main" id="{47253FE5-C603-4FF3-A359-071896954C2A}"/>
              </a:ext>
            </a:extLst>
          </p:cNvPr>
          <p:cNvSpPr/>
          <p:nvPr/>
        </p:nvSpPr>
        <p:spPr>
          <a:xfrm>
            <a:off x="2256639" y="6216242"/>
            <a:ext cx="6509856" cy="475862"/>
          </a:xfrm>
          <a:prstGeom prst="rect">
            <a:avLst/>
          </a:prstGeom>
          <a:solidFill>
            <a:srgbClr val="115C45"/>
          </a:solidFill>
          <a:ln>
            <a:solidFill>
              <a:srgbClr val="115C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115C45"/>
                </a:solidFill>
              </a:ln>
              <a:solidFill>
                <a:srgbClr val="115C45"/>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057C4B82-6E98-499A-81B3-C1C6EE5F1F92}"/>
              </a:ext>
            </a:extLst>
          </p:cNvPr>
          <p:cNvSpPr txBox="1"/>
          <p:nvPr/>
        </p:nvSpPr>
        <p:spPr>
          <a:xfrm>
            <a:off x="370331" y="1210488"/>
            <a:ext cx="11451337" cy="3939540"/>
          </a:xfrm>
          <a:prstGeom prst="rect">
            <a:avLst/>
          </a:prstGeom>
          <a:noFill/>
        </p:spPr>
        <p:txBody>
          <a:bodyPr wrap="square" rtlCol="0">
            <a:spAutoFit/>
          </a:bodyPr>
          <a:lstStyle/>
          <a:p>
            <a:pPr marL="609585" marR="0" lvl="1" indent="0" algn="l" defTabSz="609585" rtl="0" eaLnBrk="1" fontAlgn="auto" latinLnBrk="0" hangingPunct="1">
              <a:lnSpc>
                <a:spcPct val="100000"/>
              </a:lnSpc>
              <a:spcBef>
                <a:spcPts val="0"/>
              </a:spcBef>
              <a:spcAft>
                <a:spcPts val="0"/>
              </a:spcAft>
              <a:buClrTx/>
              <a:buSzTx/>
              <a:buFont typeface="+mj-lt"/>
              <a:buAutoNum type="arabicPeriod"/>
              <a:tabLst/>
              <a:defRPr/>
            </a:pPr>
            <a:endParaRPr kumimoji="0" lang="en-US" sz="1400" b="0" i="0" u="none" strike="noStrike" kern="1200" cap="none" spc="0" normalizeH="0" baseline="0" noProof="0">
              <a:ln>
                <a:noFill/>
              </a:ln>
              <a:solidFill>
                <a:srgbClr val="6A6C6D"/>
              </a:solidFill>
              <a:effectLst/>
              <a:uLnTx/>
              <a:uFillTx/>
              <a:latin typeface="Ubuntu"/>
              <a:ea typeface="+mn-ea"/>
              <a:cs typeface="+mn-cs"/>
            </a:endParaRPr>
          </a:p>
          <a:p>
            <a:pPr marL="0" marR="0" lvl="0" indent="0" algn="l" defTabSz="609585"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a:ln>
                  <a:noFill/>
                </a:ln>
                <a:solidFill>
                  <a:srgbClr val="000000"/>
                </a:solidFill>
                <a:effectLst/>
                <a:uLnTx/>
                <a:uFillTx/>
                <a:latin typeface="Arial" panose="020B0604020202020204"/>
                <a:ea typeface="+mn-ea"/>
                <a:cs typeface="+mn-cs"/>
              </a:rPr>
              <a:t>Types of Evidence:  </a:t>
            </a:r>
          </a:p>
          <a:p>
            <a:pPr marL="0" marR="0" lvl="0" indent="0" algn="l" defTabSz="609585"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srgbClr val="000000"/>
              </a:solidFill>
              <a:effectLst/>
              <a:uLnTx/>
              <a:uFillTx/>
              <a:latin typeface="Arial" panose="020B0604020202020204"/>
              <a:ea typeface="+mn-ea"/>
              <a:cs typeface="+mn-cs"/>
            </a:endParaRPr>
          </a:p>
          <a:p>
            <a:pPr marL="609585" marR="0" lvl="1" indent="-457200" algn="l" defTabSz="609585" rtl="0" eaLnBrk="1" fontAlgn="auto" latinLnBrk="0" hangingPunct="1">
              <a:lnSpc>
                <a:spcPct val="100000"/>
              </a:lnSpc>
              <a:spcBef>
                <a:spcPts val="0"/>
              </a:spcBef>
              <a:spcAft>
                <a:spcPts val="1200"/>
              </a:spcAft>
              <a:buClrTx/>
              <a:buSzTx/>
              <a:buFont typeface="+mj-lt"/>
              <a:buAutoNum type="arabicPeriod"/>
              <a:tabLst/>
              <a:defRPr/>
            </a:pPr>
            <a:r>
              <a:rPr kumimoji="0" lang="en-US" sz="2000" b="1" i="0" u="none" strike="noStrike" kern="1200" cap="none" spc="0" normalizeH="0" baseline="0" noProof="0">
                <a:ln>
                  <a:noFill/>
                </a:ln>
                <a:solidFill>
                  <a:srgbClr val="282828"/>
                </a:solidFill>
                <a:effectLst/>
                <a:uLnTx/>
                <a:uFillTx/>
                <a:latin typeface="Arial" panose="020B0604020202020204"/>
                <a:ea typeface="+mn-ea"/>
                <a:cs typeface="+mn-cs"/>
              </a:rPr>
              <a:t>Clear evidence </a:t>
            </a:r>
          </a:p>
          <a:p>
            <a:pPr marL="609585" lvl="2" defTabSz="609585">
              <a:spcAft>
                <a:spcPts val="1200"/>
              </a:spcAft>
            </a:pPr>
            <a:r>
              <a:rPr kumimoji="0" lang="en-US" sz="2000" b="0" i="0" u="none" strike="noStrike" kern="1200" cap="none" spc="0" normalizeH="0" baseline="0" noProof="0">
                <a:ln>
                  <a:noFill/>
                </a:ln>
                <a:solidFill>
                  <a:srgbClr val="282828"/>
                </a:solidFill>
                <a:effectLst/>
                <a:uLnTx/>
                <a:uFillTx/>
                <a:latin typeface="Arial" panose="020B0604020202020204"/>
                <a:ea typeface="+mn-ea"/>
                <a:cs typeface="+mn-cs"/>
              </a:rPr>
              <a:t>precise, explicit and tends to directly establish the point it is presented to support. Institutions should provide clear evidence of their compliance with each Core Component.</a:t>
            </a:r>
          </a:p>
          <a:p>
            <a:pPr marL="609585" lvl="2" defTabSz="609585">
              <a:spcAft>
                <a:spcPts val="1200"/>
              </a:spcAft>
            </a:pPr>
            <a:endParaRPr kumimoji="0" lang="en-US" sz="2000" b="0" i="0" u="none" strike="noStrike" kern="1200" cap="none" spc="0" normalizeH="0" baseline="0" noProof="0">
              <a:ln>
                <a:noFill/>
              </a:ln>
              <a:solidFill>
                <a:srgbClr val="282828"/>
              </a:solidFill>
              <a:effectLst/>
              <a:uLnTx/>
              <a:uFillTx/>
              <a:latin typeface="Arial" panose="020B0604020202020204"/>
              <a:ea typeface="+mn-ea"/>
              <a:cs typeface="+mn-cs"/>
            </a:endParaRPr>
          </a:p>
          <a:p>
            <a:pPr marL="568325" marR="0" lvl="2" algn="l" defTabSz="609585" rtl="0" eaLnBrk="1" fontAlgn="auto" latinLnBrk="0" hangingPunct="1">
              <a:lnSpc>
                <a:spcPct val="100000"/>
              </a:lnSpc>
              <a:spcBef>
                <a:spcPts val="0"/>
              </a:spcBef>
              <a:spcAft>
                <a:spcPts val="1200"/>
              </a:spcAft>
              <a:buClrTx/>
              <a:buSzTx/>
              <a:buFontTx/>
              <a:buNone/>
              <a:tabLst/>
              <a:defRPr/>
            </a:pPr>
            <a:r>
              <a:rPr kumimoji="0" lang="en-US" sz="2000" b="1" i="0" u="none" strike="noStrike" kern="1200" cap="none" spc="0" normalizeH="0" baseline="0" noProof="0">
                <a:ln>
                  <a:noFill/>
                </a:ln>
                <a:solidFill>
                  <a:srgbClr val="282828"/>
                </a:solidFill>
                <a:effectLst/>
                <a:uLnTx/>
                <a:uFillTx/>
                <a:latin typeface="Arial" panose="020B0604020202020204"/>
                <a:ea typeface="+mn-ea"/>
                <a:cs typeface="+mn-cs"/>
              </a:rPr>
              <a:t>Example: </a:t>
            </a:r>
          </a:p>
          <a:p>
            <a:pPr marL="568325" marR="0" lvl="2" algn="l" defTabSz="609585" rtl="0" eaLnBrk="1" fontAlgn="auto" latinLnBrk="0" hangingPunct="1">
              <a:lnSpc>
                <a:spcPct val="100000"/>
              </a:lnSpc>
              <a:spcBef>
                <a:spcPts val="0"/>
              </a:spcBef>
              <a:spcAft>
                <a:spcPts val="1200"/>
              </a:spcAft>
              <a:buClrTx/>
              <a:buSzTx/>
              <a:buFontTx/>
              <a:buNone/>
              <a:tabLst/>
              <a:defRPr/>
            </a:pPr>
            <a:r>
              <a:rPr kumimoji="0" lang="en-US" sz="2000" b="0" i="0" u="none" strike="noStrike" kern="1200" cap="none" spc="0" normalizeH="0" baseline="0" noProof="0">
                <a:ln>
                  <a:noFill/>
                </a:ln>
                <a:solidFill>
                  <a:srgbClr val="282828"/>
                </a:solidFill>
                <a:effectLst/>
                <a:uLnTx/>
                <a:uFillTx/>
                <a:latin typeface="Arial" panose="020B0604020202020204"/>
                <a:ea typeface="+mn-ea"/>
                <a:cs typeface="+mn-cs"/>
              </a:rPr>
              <a:t>Clear evidence that a president was duly appointed by an institution’s board would be a board resolution or meeting minutes showing a motion and vote to hire the president.</a:t>
            </a:r>
          </a:p>
        </p:txBody>
      </p:sp>
    </p:spTree>
    <p:extLst>
      <p:ext uri="{BB962C8B-B14F-4D97-AF65-F5344CB8AC3E}">
        <p14:creationId xmlns:p14="http://schemas.microsoft.com/office/powerpoint/2010/main" val="4018132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32B2FAC-C9D7-4743-86DC-5B3DEE989772}"/>
              </a:ext>
            </a:extLst>
          </p:cNvPr>
          <p:cNvSpPr/>
          <p:nvPr/>
        </p:nvSpPr>
        <p:spPr>
          <a:xfrm>
            <a:off x="0" y="6007525"/>
            <a:ext cx="12192000" cy="766585"/>
          </a:xfrm>
          <a:prstGeom prst="rect">
            <a:avLst/>
          </a:prstGeom>
          <a:solidFill>
            <a:srgbClr val="115C45"/>
          </a:solidFill>
          <a:ln>
            <a:solidFill>
              <a:srgbClr val="115C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2744AC4F-6AE5-47BB-961C-CB0F8B25B88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613" y="6139864"/>
            <a:ext cx="8431142" cy="552240"/>
          </a:xfrm>
          <a:prstGeom prst="rect">
            <a:avLst/>
          </a:prstGeom>
        </p:spPr>
      </p:pic>
      <p:sp>
        <p:nvSpPr>
          <p:cNvPr id="17" name="Title 16">
            <a:extLst>
              <a:ext uri="{FF2B5EF4-FFF2-40B4-BE49-F238E27FC236}">
                <a16:creationId xmlns:a16="http://schemas.microsoft.com/office/drawing/2014/main" id="{FF66CFC3-B0DA-420E-8319-1C4B0F98BEA3}"/>
              </a:ext>
            </a:extLst>
          </p:cNvPr>
          <p:cNvSpPr>
            <a:spLocks noGrp="1"/>
          </p:cNvSpPr>
          <p:nvPr>
            <p:ph type="title"/>
          </p:nvPr>
        </p:nvSpPr>
        <p:spPr>
          <a:xfrm>
            <a:off x="838200" y="22114"/>
            <a:ext cx="10515600" cy="1325563"/>
          </a:xfrm>
        </p:spPr>
        <p:txBody>
          <a:bodyPr/>
          <a:lstStyle/>
          <a:p>
            <a:r>
              <a:rPr lang="en-US" dirty="0">
                <a:cs typeface="Calibri Light"/>
              </a:rPr>
              <a:t>What is Compelling Evidence?</a:t>
            </a:r>
          </a:p>
        </p:txBody>
      </p:sp>
      <p:sp>
        <p:nvSpPr>
          <p:cNvPr id="2" name="Rectangle 1">
            <a:extLst>
              <a:ext uri="{FF2B5EF4-FFF2-40B4-BE49-F238E27FC236}">
                <a16:creationId xmlns:a16="http://schemas.microsoft.com/office/drawing/2014/main" id="{47253FE5-C603-4FF3-A359-071896954C2A}"/>
              </a:ext>
            </a:extLst>
          </p:cNvPr>
          <p:cNvSpPr/>
          <p:nvPr/>
        </p:nvSpPr>
        <p:spPr>
          <a:xfrm>
            <a:off x="2256639" y="6216242"/>
            <a:ext cx="6509856" cy="475862"/>
          </a:xfrm>
          <a:prstGeom prst="rect">
            <a:avLst/>
          </a:prstGeom>
          <a:solidFill>
            <a:srgbClr val="115C45"/>
          </a:solidFill>
          <a:ln>
            <a:solidFill>
              <a:srgbClr val="115C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115C45"/>
                </a:solidFill>
              </a:ln>
              <a:solidFill>
                <a:srgbClr val="115C45"/>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057C4B82-6E98-499A-81B3-C1C6EE5F1F92}"/>
              </a:ext>
            </a:extLst>
          </p:cNvPr>
          <p:cNvSpPr txBox="1"/>
          <p:nvPr/>
        </p:nvSpPr>
        <p:spPr>
          <a:xfrm>
            <a:off x="370331" y="1362888"/>
            <a:ext cx="11451337" cy="3754874"/>
          </a:xfrm>
          <a:prstGeom prst="rect">
            <a:avLst/>
          </a:prstGeom>
          <a:noFill/>
        </p:spPr>
        <p:txBody>
          <a:bodyPr wrap="square" lIns="91440" tIns="45720" rIns="91440" bIns="45720" rtlCol="0" anchor="t">
            <a:spAutoFit/>
          </a:bodyPr>
          <a:lstStyle/>
          <a:p>
            <a:pPr marL="608965" marR="0" lvl="1" indent="0" algn="l" defTabSz="609585" rtl="0" eaLnBrk="1" fontAlgn="auto" latinLnBrk="0" hangingPunct="1">
              <a:lnSpc>
                <a:spcPct val="100000"/>
              </a:lnSpc>
              <a:spcBef>
                <a:spcPts val="0"/>
              </a:spcBef>
              <a:spcAft>
                <a:spcPts val="0"/>
              </a:spcAft>
              <a:buClrTx/>
              <a:buSzTx/>
              <a:buFont typeface="+mj-lt"/>
              <a:buAutoNum type="arabicPeriod"/>
              <a:tabLst/>
              <a:defRPr/>
            </a:pPr>
            <a:endParaRPr lang="en-US" sz="1200" b="0" i="0" u="none" strike="noStrike" kern="1200" cap="none" spc="0" normalizeH="0" baseline="0" noProof="0">
              <a:ln>
                <a:noFill/>
              </a:ln>
              <a:solidFill>
                <a:srgbClr val="6A6C6D"/>
              </a:solidFill>
              <a:effectLst/>
              <a:uLnTx/>
              <a:uFillTx/>
              <a:latin typeface="Ubuntu"/>
            </a:endParaRPr>
          </a:p>
          <a:p>
            <a:pPr defTabSz="609585">
              <a:defRPr/>
            </a:pPr>
            <a:r>
              <a:rPr lang="en-US" sz="2800">
                <a:solidFill>
                  <a:srgbClr val="000000"/>
                </a:solidFill>
                <a:latin typeface="Candara"/>
              </a:rPr>
              <a:t> </a:t>
            </a:r>
            <a:r>
              <a:rPr lang="en-US" sz="2800">
                <a:solidFill>
                  <a:srgbClr val="000000"/>
                </a:solidFill>
                <a:latin typeface="Arial"/>
                <a:cs typeface="Arial"/>
              </a:rPr>
              <a:t>Types of Evidence:  </a:t>
            </a:r>
            <a:endParaRPr lang="en-US" sz="2800">
              <a:ea typeface="+mn-lt"/>
              <a:cs typeface="+mn-lt"/>
            </a:endParaRPr>
          </a:p>
          <a:p>
            <a:pPr defTabSz="609585">
              <a:defRPr/>
            </a:pPr>
            <a:r>
              <a:rPr lang="en-US" sz="2400">
                <a:solidFill>
                  <a:srgbClr val="000000"/>
                </a:solidFill>
                <a:latin typeface="Arial" panose="020B0604020202020204"/>
              </a:rPr>
              <a:t> </a:t>
            </a:r>
            <a:r>
              <a:rPr lang="en-US" sz="2800">
                <a:solidFill>
                  <a:srgbClr val="000000"/>
                </a:solidFill>
                <a:latin typeface="Arial" panose="020B0604020202020204"/>
              </a:rPr>
              <a:t>  </a:t>
            </a:r>
            <a:endParaRPr lang="en-US" sz="2000">
              <a:cs typeface="Calibri"/>
            </a:endParaRPr>
          </a:p>
          <a:p>
            <a:pPr marL="571500" lvl="1" indent="-419735" defTabSz="609585">
              <a:spcAft>
                <a:spcPts val="1200"/>
              </a:spcAft>
              <a:buFont typeface="+mj-lt"/>
              <a:buAutoNum type="arabicPeriod" startAt="2"/>
              <a:defRPr/>
            </a:pPr>
            <a:r>
              <a:rPr kumimoji="0" lang="en-US" sz="2000" b="1" i="0" u="none" strike="noStrike" kern="1200" cap="none" spc="0" normalizeH="0" baseline="0" noProof="0">
                <a:ln>
                  <a:noFill/>
                </a:ln>
                <a:solidFill>
                  <a:srgbClr val="282828"/>
                </a:solidFill>
                <a:effectLst/>
                <a:uLnTx/>
                <a:uFillTx/>
                <a:latin typeface="Arial" panose="020B0604020202020204"/>
                <a:ea typeface="+mn-ea"/>
                <a:cs typeface="+mn-cs"/>
              </a:rPr>
              <a:t>Corroborating evidence</a:t>
            </a:r>
            <a:r>
              <a:rPr lang="en-US" sz="2000" b="1">
                <a:solidFill>
                  <a:srgbClr val="282828"/>
                </a:solidFill>
                <a:latin typeface="Arial" panose="020B0604020202020204"/>
              </a:rPr>
              <a:t> </a:t>
            </a:r>
            <a:endParaRPr lang="en-US" sz="2000" b="1">
              <a:solidFill>
                <a:srgbClr val="282828"/>
              </a:solidFill>
              <a:latin typeface="Arial" panose="020B0604020202020204"/>
              <a:cs typeface="Arial" panose="020B0604020202020204"/>
            </a:endParaRPr>
          </a:p>
          <a:p>
            <a:pPr marL="571500" lvl="1" defTabSz="609585">
              <a:spcAft>
                <a:spcPts val="1200"/>
              </a:spcAft>
              <a:defRPr/>
            </a:pPr>
            <a:r>
              <a:rPr kumimoji="0" lang="en-US" sz="2000" b="0" i="0" u="none" strike="noStrike" kern="1200" cap="none" spc="0" normalizeH="0" baseline="0" noProof="0">
                <a:ln>
                  <a:noFill/>
                </a:ln>
                <a:solidFill>
                  <a:srgbClr val="282828"/>
                </a:solidFill>
                <a:effectLst/>
                <a:uLnTx/>
                <a:uFillTx/>
                <a:latin typeface="Arial" panose="020B0604020202020204"/>
                <a:ea typeface="+mn-ea"/>
                <a:cs typeface="+mn-cs"/>
              </a:rPr>
              <a:t>supplementary to evidence already given and tends to strengthen or confirm it. This type of evidence can be useful in illustrating points made in the institution’s narrative, but it may not be persuasive to peer reviewers on its own.</a:t>
            </a:r>
            <a:endParaRPr lang="en-US" sz="2000">
              <a:solidFill>
                <a:srgbClr val="282828"/>
              </a:solidFill>
              <a:latin typeface="Arial" panose="020B0604020202020204"/>
              <a:cs typeface="Arial"/>
            </a:endParaRPr>
          </a:p>
          <a:p>
            <a:pPr marL="571500" lvl="1" defTabSz="609585">
              <a:spcAft>
                <a:spcPts val="1200"/>
              </a:spcAft>
              <a:defRPr/>
            </a:pPr>
            <a:endParaRPr lang="en-US" sz="2000">
              <a:solidFill>
                <a:srgbClr val="282828"/>
              </a:solidFill>
              <a:latin typeface="Arial" panose="020B0604020202020204"/>
              <a:cs typeface="Arial"/>
            </a:endParaRPr>
          </a:p>
          <a:p>
            <a:pPr marL="571500" marR="0" lvl="1" algn="l" defTabSz="609585">
              <a:lnSpc>
                <a:spcPct val="100000"/>
              </a:lnSpc>
              <a:spcBef>
                <a:spcPts val="0"/>
              </a:spcBef>
              <a:spcAft>
                <a:spcPts val="1200"/>
              </a:spcAft>
              <a:buClrTx/>
              <a:buSzTx/>
              <a:tabLst/>
              <a:defRPr/>
            </a:pPr>
            <a:r>
              <a:rPr kumimoji="0" lang="en-US" sz="2000" b="1" i="0" u="none" strike="noStrike" kern="1200" cap="none" spc="0" normalizeH="0" baseline="0" noProof="0">
                <a:ln>
                  <a:noFill/>
                </a:ln>
                <a:solidFill>
                  <a:srgbClr val="282828"/>
                </a:solidFill>
                <a:effectLst/>
                <a:uLnTx/>
                <a:uFillTx/>
                <a:latin typeface="Arial" panose="020B0604020202020204"/>
                <a:ea typeface="+mn-ea"/>
                <a:cs typeface="+mn-cs"/>
              </a:rPr>
              <a:t>Example</a:t>
            </a:r>
            <a:r>
              <a:rPr kumimoji="0" lang="en-US" sz="2000" b="0" i="0" u="none" strike="noStrike" kern="1200" cap="none" spc="0" normalizeH="0" baseline="0" noProof="0">
                <a:ln>
                  <a:noFill/>
                </a:ln>
                <a:solidFill>
                  <a:srgbClr val="282828"/>
                </a:solidFill>
                <a:effectLst/>
                <a:uLnTx/>
                <a:uFillTx/>
                <a:latin typeface="Arial" panose="020B0604020202020204"/>
                <a:ea typeface="+mn-ea"/>
                <a:cs typeface="+mn-cs"/>
              </a:rPr>
              <a:t>: Corroborating evidence that a president was duly appointed by an institution’s board would be a copy of the offer letter addressed to the president.</a:t>
            </a:r>
            <a:endParaRPr lang="en-US" sz="2000" b="0" i="0" u="none" strike="noStrike" kern="1200" cap="none" spc="0" normalizeH="0" baseline="0" noProof="0">
              <a:ln>
                <a:noFill/>
              </a:ln>
              <a:solidFill>
                <a:srgbClr val="282828"/>
              </a:solidFill>
              <a:effectLst/>
              <a:uLnTx/>
              <a:uFillTx/>
              <a:latin typeface="Arial" panose="020B0604020202020204"/>
              <a:cs typeface="Arial" panose="020B0604020202020204"/>
            </a:endParaRPr>
          </a:p>
        </p:txBody>
      </p:sp>
    </p:spTree>
    <p:extLst>
      <p:ext uri="{BB962C8B-B14F-4D97-AF65-F5344CB8AC3E}">
        <p14:creationId xmlns:p14="http://schemas.microsoft.com/office/powerpoint/2010/main" val="805023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32B2FAC-C9D7-4743-86DC-5B3DEE989772}"/>
              </a:ext>
            </a:extLst>
          </p:cNvPr>
          <p:cNvSpPr/>
          <p:nvPr/>
        </p:nvSpPr>
        <p:spPr>
          <a:xfrm>
            <a:off x="0" y="6007525"/>
            <a:ext cx="12192000" cy="766585"/>
          </a:xfrm>
          <a:prstGeom prst="rect">
            <a:avLst/>
          </a:prstGeom>
          <a:solidFill>
            <a:srgbClr val="115C45"/>
          </a:solidFill>
          <a:ln>
            <a:solidFill>
              <a:srgbClr val="115C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2744AC4F-6AE5-47BB-961C-CB0F8B25B88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613" y="6139864"/>
            <a:ext cx="8431142" cy="552240"/>
          </a:xfrm>
          <a:prstGeom prst="rect">
            <a:avLst/>
          </a:prstGeom>
        </p:spPr>
      </p:pic>
      <p:sp>
        <p:nvSpPr>
          <p:cNvPr id="17" name="Title 16">
            <a:extLst>
              <a:ext uri="{FF2B5EF4-FFF2-40B4-BE49-F238E27FC236}">
                <a16:creationId xmlns:a16="http://schemas.microsoft.com/office/drawing/2014/main" id="{FF66CFC3-B0DA-420E-8319-1C4B0F98BEA3}"/>
              </a:ext>
            </a:extLst>
          </p:cNvPr>
          <p:cNvSpPr>
            <a:spLocks noGrp="1"/>
          </p:cNvSpPr>
          <p:nvPr>
            <p:ph type="title"/>
          </p:nvPr>
        </p:nvSpPr>
        <p:spPr>
          <a:xfrm>
            <a:off x="838200" y="22114"/>
            <a:ext cx="10515600" cy="1325563"/>
          </a:xfrm>
        </p:spPr>
        <p:txBody>
          <a:bodyPr/>
          <a:lstStyle/>
          <a:p>
            <a:r>
              <a:rPr lang="en-US"/>
              <a:t>What is Compelling Evidence?</a:t>
            </a:r>
          </a:p>
        </p:txBody>
      </p:sp>
      <p:sp>
        <p:nvSpPr>
          <p:cNvPr id="2" name="Rectangle 1">
            <a:extLst>
              <a:ext uri="{FF2B5EF4-FFF2-40B4-BE49-F238E27FC236}">
                <a16:creationId xmlns:a16="http://schemas.microsoft.com/office/drawing/2014/main" id="{47253FE5-C603-4FF3-A359-071896954C2A}"/>
              </a:ext>
            </a:extLst>
          </p:cNvPr>
          <p:cNvSpPr/>
          <p:nvPr/>
        </p:nvSpPr>
        <p:spPr>
          <a:xfrm>
            <a:off x="2256639" y="6216242"/>
            <a:ext cx="6509856" cy="475862"/>
          </a:xfrm>
          <a:prstGeom prst="rect">
            <a:avLst/>
          </a:prstGeom>
          <a:solidFill>
            <a:srgbClr val="115C45"/>
          </a:solidFill>
          <a:ln>
            <a:solidFill>
              <a:srgbClr val="115C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115C45"/>
                </a:solidFill>
              </a:ln>
              <a:solidFill>
                <a:srgbClr val="115C45"/>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057C4B82-6E98-499A-81B3-C1C6EE5F1F92}"/>
              </a:ext>
            </a:extLst>
          </p:cNvPr>
          <p:cNvSpPr txBox="1"/>
          <p:nvPr/>
        </p:nvSpPr>
        <p:spPr>
          <a:xfrm>
            <a:off x="370331" y="1450966"/>
            <a:ext cx="11451337" cy="3724096"/>
          </a:xfrm>
          <a:prstGeom prst="rect">
            <a:avLst/>
          </a:prstGeom>
          <a:noFill/>
        </p:spPr>
        <p:txBody>
          <a:bodyPr wrap="square" lIns="91440" tIns="45720" rIns="91440" bIns="45720" rtlCol="0" anchor="t">
            <a:spAutoFit/>
          </a:bodyPr>
          <a:lstStyle/>
          <a:p>
            <a:pPr marL="608965" marR="0" lvl="1" indent="0" algn="l" defTabSz="609585" rtl="0" eaLnBrk="1" fontAlgn="auto" latinLnBrk="0" hangingPunct="1">
              <a:lnSpc>
                <a:spcPct val="100000"/>
              </a:lnSpc>
              <a:spcBef>
                <a:spcPts val="0"/>
              </a:spcBef>
              <a:spcAft>
                <a:spcPts val="0"/>
              </a:spcAft>
              <a:buClrTx/>
              <a:buSzTx/>
              <a:buFont typeface="+mj-lt"/>
              <a:buAutoNum type="arabicPeriod"/>
              <a:tabLst/>
              <a:defRPr/>
            </a:pPr>
            <a:endParaRPr lang="en-US" sz="1200" b="0" i="0" u="none" strike="noStrike" kern="1200" cap="none" spc="0" normalizeH="0" baseline="0" noProof="0">
              <a:ln>
                <a:noFill/>
              </a:ln>
              <a:solidFill>
                <a:srgbClr val="6A6C6D"/>
              </a:solidFill>
              <a:effectLst/>
              <a:uLnTx/>
              <a:uFillTx/>
              <a:latin typeface="Ubuntu"/>
            </a:endParaRPr>
          </a:p>
          <a:p>
            <a:pPr defTabSz="609585">
              <a:defRPr/>
            </a:pPr>
            <a:r>
              <a:rPr lang="en-US" sz="2400">
                <a:solidFill>
                  <a:srgbClr val="000000"/>
                </a:solidFill>
                <a:latin typeface="Candara"/>
              </a:rPr>
              <a:t> </a:t>
            </a:r>
            <a:r>
              <a:rPr lang="en-US" sz="2800">
                <a:solidFill>
                  <a:srgbClr val="000000"/>
                </a:solidFill>
                <a:latin typeface="Arial"/>
                <a:cs typeface="Arial"/>
              </a:rPr>
              <a:t>Types of Evidence:</a:t>
            </a:r>
            <a:endParaRPr lang="en-US" sz="2800">
              <a:solidFill>
                <a:srgbClr val="000000"/>
              </a:solidFill>
              <a:latin typeface="Calibri" panose="020F0502020204030204"/>
              <a:cs typeface="Calibri" panose="020F0502020204030204"/>
            </a:endParaRPr>
          </a:p>
          <a:p>
            <a:pPr defTabSz="609585">
              <a:defRPr/>
            </a:pPr>
            <a:r>
              <a:rPr lang="en-US" sz="2800">
                <a:solidFill>
                  <a:srgbClr val="000000"/>
                </a:solidFill>
                <a:latin typeface="Arial"/>
                <a:cs typeface="Arial"/>
              </a:rPr>
              <a:t>  </a:t>
            </a:r>
            <a:endParaRPr lang="en-US" sz="2800">
              <a:ea typeface="+mn-lt"/>
              <a:cs typeface="+mn-lt"/>
            </a:endParaRPr>
          </a:p>
          <a:p>
            <a:pPr marL="571500" lvl="1" indent="-419735" defTabSz="609585">
              <a:spcAft>
                <a:spcPts val="1200"/>
              </a:spcAft>
              <a:buFont typeface="+mj-lt"/>
              <a:buAutoNum type="arabicPeriod" startAt="3"/>
              <a:defRPr/>
            </a:pPr>
            <a:r>
              <a:rPr kumimoji="0" lang="en-US" sz="2000" b="1" i="0" u="none" strike="noStrike" kern="1200" cap="none" spc="0" normalizeH="0" baseline="0" noProof="0">
                <a:ln>
                  <a:noFill/>
                </a:ln>
                <a:solidFill>
                  <a:srgbClr val="282828"/>
                </a:solidFill>
                <a:effectLst/>
                <a:uLnTx/>
                <a:uFillTx/>
                <a:latin typeface="Arial" panose="020B0604020202020204"/>
                <a:ea typeface="+mn-ea"/>
                <a:cs typeface="+mn-cs"/>
              </a:rPr>
              <a:t>Circumstantial evidence </a:t>
            </a:r>
            <a:endParaRPr lang="en-US" sz="2000">
              <a:solidFill>
                <a:srgbClr val="282828"/>
              </a:solidFill>
              <a:latin typeface="Arial" panose="020B0604020202020204"/>
              <a:cs typeface="Arial" panose="020B0604020202020204"/>
            </a:endParaRPr>
          </a:p>
          <a:p>
            <a:pPr marL="571500" marR="0" lvl="1" algn="l" defTabSz="609585">
              <a:lnSpc>
                <a:spcPct val="100000"/>
              </a:lnSpc>
              <a:spcBef>
                <a:spcPts val="0"/>
              </a:spcBef>
              <a:spcAft>
                <a:spcPts val="1200"/>
              </a:spcAft>
              <a:buClrTx/>
              <a:buSzTx/>
              <a:tabLst/>
              <a:defRPr/>
            </a:pPr>
            <a:r>
              <a:rPr kumimoji="0" lang="en-US" sz="2000" b="0" i="0" u="none" strike="noStrike" kern="1200" cap="none" spc="0" normalizeH="0" baseline="0" noProof="0">
                <a:ln>
                  <a:noFill/>
                </a:ln>
                <a:solidFill>
                  <a:srgbClr val="282828"/>
                </a:solidFill>
                <a:effectLst/>
                <a:uLnTx/>
                <a:uFillTx/>
                <a:latin typeface="Arial" panose="020B0604020202020204"/>
                <a:ea typeface="+mn-ea"/>
                <a:cs typeface="+mn-cs"/>
              </a:rPr>
              <a:t>establishes a condition of surrounding circumstances, from which the principal fact may be inferred. This type of evidence is never sufficient on its own.</a:t>
            </a:r>
            <a:endParaRPr lang="en-US" sz="2000" b="0" i="0" u="none" strike="noStrike" kern="1200" cap="none" spc="0" normalizeH="0" baseline="0" noProof="0">
              <a:ln>
                <a:noFill/>
              </a:ln>
              <a:solidFill>
                <a:srgbClr val="282828"/>
              </a:solidFill>
              <a:effectLst/>
              <a:uLnTx/>
              <a:uFillTx/>
              <a:latin typeface="Arial" panose="020B0604020202020204"/>
              <a:cs typeface="Arial" panose="020B0604020202020204"/>
            </a:endParaRPr>
          </a:p>
          <a:p>
            <a:pPr marL="571500" lvl="1" defTabSz="609585">
              <a:spcAft>
                <a:spcPts val="1200"/>
              </a:spcAft>
              <a:defRPr/>
            </a:pPr>
            <a:endParaRPr lang="en-US" sz="2000">
              <a:solidFill>
                <a:srgbClr val="282828"/>
              </a:solidFill>
              <a:latin typeface="Arial" panose="020B0604020202020204"/>
            </a:endParaRPr>
          </a:p>
          <a:p>
            <a:pPr marL="571500" marR="0" lvl="2" algn="l" defTabSz="609585" rtl="0" eaLnBrk="1" fontAlgn="auto" latinLnBrk="0" hangingPunct="1">
              <a:lnSpc>
                <a:spcPct val="100000"/>
              </a:lnSpc>
              <a:spcBef>
                <a:spcPts val="0"/>
              </a:spcBef>
              <a:spcAft>
                <a:spcPts val="1200"/>
              </a:spcAft>
              <a:buClrTx/>
              <a:buSzTx/>
              <a:buFontTx/>
              <a:buNone/>
              <a:tabLst/>
              <a:defRPr/>
            </a:pPr>
            <a:r>
              <a:rPr kumimoji="0" lang="en-US" sz="2000" b="1" i="0" u="none" strike="noStrike" kern="1200" cap="none" spc="0" normalizeH="0" baseline="0" noProof="0">
                <a:ln>
                  <a:noFill/>
                </a:ln>
                <a:solidFill>
                  <a:srgbClr val="282828"/>
                </a:solidFill>
                <a:effectLst/>
                <a:uLnTx/>
                <a:uFillTx/>
                <a:latin typeface="Arial" panose="020B0604020202020204"/>
                <a:ea typeface="+mn-ea"/>
                <a:cs typeface="+mn-cs"/>
              </a:rPr>
              <a:t>Example</a:t>
            </a:r>
            <a:r>
              <a:rPr kumimoji="0" lang="en-US" sz="2000" b="0" i="0" u="none" strike="noStrike" kern="1200" cap="none" spc="0" normalizeH="0" baseline="0" noProof="0">
                <a:ln>
                  <a:noFill/>
                </a:ln>
                <a:solidFill>
                  <a:srgbClr val="282828"/>
                </a:solidFill>
                <a:effectLst/>
                <a:uLnTx/>
                <a:uFillTx/>
                <a:latin typeface="Arial" panose="020B0604020202020204"/>
                <a:ea typeface="+mn-ea"/>
                <a:cs typeface="+mn-cs"/>
              </a:rPr>
              <a:t>: Circumstantial evidence that a president was duly appointed by an institution’s board would be a copy of a letter from the president to the chair of the board, accepting the presidential appointment.</a:t>
            </a:r>
            <a:endParaRPr lang="en-US" sz="2000" b="0" i="0" u="none" strike="noStrike" kern="1200" cap="none" spc="0" normalizeH="0" baseline="0" noProof="0">
              <a:ln>
                <a:noFill/>
              </a:ln>
              <a:solidFill>
                <a:srgbClr val="282828"/>
              </a:solidFill>
              <a:effectLst/>
              <a:uLnTx/>
              <a:uFillTx/>
              <a:latin typeface="Arial" panose="020B0604020202020204"/>
              <a:cs typeface="Arial" panose="020B0604020202020204"/>
            </a:endParaRPr>
          </a:p>
        </p:txBody>
      </p:sp>
    </p:spTree>
    <p:extLst>
      <p:ext uri="{BB962C8B-B14F-4D97-AF65-F5344CB8AC3E}">
        <p14:creationId xmlns:p14="http://schemas.microsoft.com/office/powerpoint/2010/main" val="41315587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32B2FAC-C9D7-4743-86DC-5B3DEE989772}"/>
              </a:ext>
            </a:extLst>
          </p:cNvPr>
          <p:cNvSpPr/>
          <p:nvPr/>
        </p:nvSpPr>
        <p:spPr>
          <a:xfrm>
            <a:off x="0" y="6007525"/>
            <a:ext cx="12192000" cy="766585"/>
          </a:xfrm>
          <a:prstGeom prst="rect">
            <a:avLst/>
          </a:prstGeom>
          <a:solidFill>
            <a:srgbClr val="115C45"/>
          </a:solidFill>
          <a:ln>
            <a:solidFill>
              <a:srgbClr val="115C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2744AC4F-6AE5-47BB-961C-CB0F8B25B88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613" y="6139864"/>
            <a:ext cx="8431142" cy="552240"/>
          </a:xfrm>
          <a:prstGeom prst="rect">
            <a:avLst/>
          </a:prstGeom>
        </p:spPr>
      </p:pic>
      <p:sp>
        <p:nvSpPr>
          <p:cNvPr id="17" name="Title 16">
            <a:extLst>
              <a:ext uri="{FF2B5EF4-FFF2-40B4-BE49-F238E27FC236}">
                <a16:creationId xmlns:a16="http://schemas.microsoft.com/office/drawing/2014/main" id="{FF66CFC3-B0DA-420E-8319-1C4B0F98BEA3}"/>
              </a:ext>
            </a:extLst>
          </p:cNvPr>
          <p:cNvSpPr>
            <a:spLocks noGrp="1"/>
          </p:cNvSpPr>
          <p:nvPr>
            <p:ph type="title"/>
          </p:nvPr>
        </p:nvSpPr>
        <p:spPr>
          <a:xfrm>
            <a:off x="838200" y="22114"/>
            <a:ext cx="10515600" cy="1325563"/>
          </a:xfrm>
        </p:spPr>
        <p:txBody>
          <a:bodyPr/>
          <a:lstStyle/>
          <a:p>
            <a:r>
              <a:rPr lang="en-US" dirty="0"/>
              <a:t>What is Compelling Evidence?</a:t>
            </a:r>
          </a:p>
        </p:txBody>
      </p:sp>
      <p:sp>
        <p:nvSpPr>
          <p:cNvPr id="2" name="Rectangle 1">
            <a:extLst>
              <a:ext uri="{FF2B5EF4-FFF2-40B4-BE49-F238E27FC236}">
                <a16:creationId xmlns:a16="http://schemas.microsoft.com/office/drawing/2014/main" id="{47253FE5-C603-4FF3-A359-071896954C2A}"/>
              </a:ext>
            </a:extLst>
          </p:cNvPr>
          <p:cNvSpPr/>
          <p:nvPr/>
        </p:nvSpPr>
        <p:spPr>
          <a:xfrm>
            <a:off x="2256639" y="6216242"/>
            <a:ext cx="6509856" cy="475862"/>
          </a:xfrm>
          <a:prstGeom prst="rect">
            <a:avLst/>
          </a:prstGeom>
          <a:solidFill>
            <a:srgbClr val="115C45"/>
          </a:solidFill>
          <a:ln>
            <a:solidFill>
              <a:srgbClr val="115C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115C45"/>
                </a:solidFill>
              </a:ln>
              <a:solidFill>
                <a:srgbClr val="115C45"/>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057C4B82-6E98-499A-81B3-C1C6EE5F1F92}"/>
              </a:ext>
            </a:extLst>
          </p:cNvPr>
          <p:cNvSpPr txBox="1"/>
          <p:nvPr/>
        </p:nvSpPr>
        <p:spPr>
          <a:xfrm>
            <a:off x="370331" y="1347677"/>
            <a:ext cx="11451337" cy="2339102"/>
          </a:xfrm>
          <a:prstGeom prst="rect">
            <a:avLst/>
          </a:prstGeom>
          <a:noFill/>
        </p:spPr>
        <p:txBody>
          <a:bodyPr wrap="square" rtlCol="0">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a:ln>
                  <a:noFill/>
                </a:ln>
                <a:solidFill>
                  <a:srgbClr val="000000"/>
                </a:solidFill>
                <a:effectLst/>
                <a:uLnTx/>
                <a:uFillTx/>
                <a:latin typeface="Arial" panose="020B0604020202020204"/>
                <a:ea typeface="+mn-ea"/>
                <a:cs typeface="+mn-cs"/>
              </a:rPr>
              <a:t>Three types of evidence: </a:t>
            </a:r>
          </a:p>
          <a:p>
            <a:pPr marL="609585" marR="0" lvl="1" indent="-457200" algn="l" defTabSz="609585" rtl="0" eaLnBrk="1" fontAlgn="auto" latinLnBrk="0" hangingPunct="1">
              <a:lnSpc>
                <a:spcPct val="100000"/>
              </a:lnSpc>
              <a:spcBef>
                <a:spcPts val="1200"/>
              </a:spcBef>
              <a:spcAft>
                <a:spcPts val="1200"/>
              </a:spcAft>
              <a:buClrTx/>
              <a:buSzTx/>
              <a:buFont typeface="+mj-lt"/>
              <a:buAutoNum type="arabicPeriod"/>
              <a:tabLst/>
              <a:defRPr/>
            </a:pPr>
            <a:r>
              <a:rPr kumimoji="0" lang="en-US" sz="2800" b="1" i="0" u="none" strike="noStrike" kern="1200" cap="none" spc="0" normalizeH="0" baseline="0" noProof="0">
                <a:ln>
                  <a:noFill/>
                </a:ln>
                <a:solidFill>
                  <a:srgbClr val="282828"/>
                </a:solidFill>
                <a:effectLst/>
                <a:uLnTx/>
                <a:uFillTx/>
                <a:latin typeface="Arial" panose="020B0604020202020204"/>
                <a:ea typeface="+mn-ea"/>
                <a:cs typeface="+mn-cs"/>
              </a:rPr>
              <a:t>Clear evidence </a:t>
            </a:r>
          </a:p>
          <a:p>
            <a:pPr marL="609585" marR="0" lvl="1" indent="-457200" algn="l" defTabSz="609585" rtl="0" eaLnBrk="1" fontAlgn="auto" latinLnBrk="0" hangingPunct="1">
              <a:lnSpc>
                <a:spcPct val="100000"/>
              </a:lnSpc>
              <a:spcBef>
                <a:spcPts val="0"/>
              </a:spcBef>
              <a:spcAft>
                <a:spcPts val="1200"/>
              </a:spcAft>
              <a:buClrTx/>
              <a:buSzTx/>
              <a:buFont typeface="+mj-lt"/>
              <a:buAutoNum type="arabicPeriod"/>
              <a:tabLst/>
              <a:defRPr/>
            </a:pPr>
            <a:r>
              <a:rPr kumimoji="0" lang="en-US" sz="2800" i="0" u="none" strike="noStrike" kern="1200" cap="none" spc="0" normalizeH="0" baseline="0" noProof="0">
                <a:ln>
                  <a:noFill/>
                </a:ln>
                <a:solidFill>
                  <a:srgbClr val="282828"/>
                </a:solidFill>
                <a:effectLst/>
                <a:uLnTx/>
                <a:uFillTx/>
                <a:latin typeface="Arial" panose="020B0604020202020204"/>
                <a:ea typeface="+mn-ea"/>
                <a:cs typeface="+mn-cs"/>
              </a:rPr>
              <a:t>Corroborating evidence </a:t>
            </a:r>
          </a:p>
          <a:p>
            <a:pPr marL="609585" marR="0" lvl="1" indent="-457200" algn="l" defTabSz="609585" rtl="0" eaLnBrk="1" fontAlgn="auto" latinLnBrk="0" hangingPunct="1">
              <a:lnSpc>
                <a:spcPct val="100000"/>
              </a:lnSpc>
              <a:spcBef>
                <a:spcPts val="0"/>
              </a:spcBef>
              <a:spcAft>
                <a:spcPts val="1200"/>
              </a:spcAft>
              <a:buClrTx/>
              <a:buSzTx/>
              <a:buFont typeface="+mj-lt"/>
              <a:buAutoNum type="arabicPeriod"/>
              <a:tabLst/>
              <a:defRPr/>
            </a:pPr>
            <a:r>
              <a:rPr kumimoji="0" lang="en-US" sz="2800" i="0" u="none" strike="noStrike" kern="1200" cap="none" spc="0" normalizeH="0" baseline="0" noProof="0">
                <a:ln>
                  <a:noFill/>
                </a:ln>
                <a:solidFill>
                  <a:srgbClr val="282828"/>
                </a:solidFill>
                <a:effectLst/>
                <a:uLnTx/>
                <a:uFillTx/>
                <a:latin typeface="Arial" panose="020B0604020202020204"/>
                <a:ea typeface="+mn-ea"/>
                <a:cs typeface="+mn-cs"/>
              </a:rPr>
              <a:t>Circumstantial evidence </a:t>
            </a:r>
          </a:p>
        </p:txBody>
      </p:sp>
    </p:spTree>
    <p:extLst>
      <p:ext uri="{BB962C8B-B14F-4D97-AF65-F5344CB8AC3E}">
        <p14:creationId xmlns:p14="http://schemas.microsoft.com/office/powerpoint/2010/main" val="2039917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a:extLst>
              <a:ext uri="{FF2B5EF4-FFF2-40B4-BE49-F238E27FC236}">
                <a16:creationId xmlns:a16="http://schemas.microsoft.com/office/drawing/2014/main" id="{B76E5360-A761-4B7C-95BD-EC2AD4E639B6}"/>
              </a:ext>
            </a:extLst>
          </p:cNvPr>
          <p:cNvGraphicFramePr/>
          <p:nvPr/>
        </p:nvGraphicFramePr>
        <p:xfrm>
          <a:off x="1099126" y="1150059"/>
          <a:ext cx="10186390" cy="47523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a:extLst>
              <a:ext uri="{FF2B5EF4-FFF2-40B4-BE49-F238E27FC236}">
                <a16:creationId xmlns:a16="http://schemas.microsoft.com/office/drawing/2014/main" id="{C32B2FAC-C9D7-4743-86DC-5B3DEE989772}"/>
              </a:ext>
            </a:extLst>
          </p:cNvPr>
          <p:cNvSpPr/>
          <p:nvPr/>
        </p:nvSpPr>
        <p:spPr>
          <a:xfrm>
            <a:off x="0" y="6007525"/>
            <a:ext cx="12192000" cy="766585"/>
          </a:xfrm>
          <a:prstGeom prst="rect">
            <a:avLst/>
          </a:prstGeom>
          <a:solidFill>
            <a:srgbClr val="115C45"/>
          </a:solidFill>
          <a:ln>
            <a:solidFill>
              <a:srgbClr val="115C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2744AC4F-6AE5-47BB-961C-CB0F8B25B88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42613" y="6139864"/>
            <a:ext cx="8431142" cy="552240"/>
          </a:xfrm>
          <a:prstGeom prst="rect">
            <a:avLst/>
          </a:prstGeom>
        </p:spPr>
      </p:pic>
      <p:sp>
        <p:nvSpPr>
          <p:cNvPr id="17" name="Title 16">
            <a:extLst>
              <a:ext uri="{FF2B5EF4-FFF2-40B4-BE49-F238E27FC236}">
                <a16:creationId xmlns:a16="http://schemas.microsoft.com/office/drawing/2014/main" id="{FF66CFC3-B0DA-420E-8319-1C4B0F98BEA3}"/>
              </a:ext>
            </a:extLst>
          </p:cNvPr>
          <p:cNvSpPr>
            <a:spLocks noGrp="1"/>
          </p:cNvSpPr>
          <p:nvPr>
            <p:ph type="title"/>
          </p:nvPr>
        </p:nvSpPr>
        <p:spPr>
          <a:xfrm>
            <a:off x="838200" y="22114"/>
            <a:ext cx="10515600" cy="1325563"/>
          </a:xfrm>
        </p:spPr>
        <p:txBody>
          <a:bodyPr/>
          <a:lstStyle/>
          <a:p>
            <a:r>
              <a:rPr lang="en-US"/>
              <a:t>The Evidence Collection Cycle</a:t>
            </a:r>
          </a:p>
        </p:txBody>
      </p:sp>
      <p:sp>
        <p:nvSpPr>
          <p:cNvPr id="2" name="Rectangle 1">
            <a:extLst>
              <a:ext uri="{FF2B5EF4-FFF2-40B4-BE49-F238E27FC236}">
                <a16:creationId xmlns:a16="http://schemas.microsoft.com/office/drawing/2014/main" id="{47253FE5-C603-4FF3-A359-071896954C2A}"/>
              </a:ext>
            </a:extLst>
          </p:cNvPr>
          <p:cNvSpPr/>
          <p:nvPr/>
        </p:nvSpPr>
        <p:spPr>
          <a:xfrm>
            <a:off x="2256639" y="6216242"/>
            <a:ext cx="6509856" cy="475862"/>
          </a:xfrm>
          <a:prstGeom prst="rect">
            <a:avLst/>
          </a:prstGeom>
          <a:solidFill>
            <a:srgbClr val="115C45"/>
          </a:solidFill>
          <a:ln>
            <a:solidFill>
              <a:srgbClr val="115C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115C45"/>
                </a:solidFill>
              </a:ln>
              <a:solidFill>
                <a:srgbClr val="115C45"/>
              </a:solidFill>
              <a:effectLst/>
              <a:uLnTx/>
              <a:uFillTx/>
              <a:latin typeface="Calibri" panose="020F0502020204030204"/>
              <a:ea typeface="+mn-ea"/>
              <a:cs typeface="+mn-cs"/>
            </a:endParaRPr>
          </a:p>
        </p:txBody>
      </p:sp>
      <p:sp>
        <p:nvSpPr>
          <p:cNvPr id="771" name="Arrow: Left 770">
            <a:extLst>
              <a:ext uri="{FF2B5EF4-FFF2-40B4-BE49-F238E27FC236}">
                <a16:creationId xmlns:a16="http://schemas.microsoft.com/office/drawing/2014/main" id="{3C0B747C-AC96-CA99-4869-1455800224B2}"/>
              </a:ext>
            </a:extLst>
          </p:cNvPr>
          <p:cNvSpPr/>
          <p:nvPr/>
        </p:nvSpPr>
        <p:spPr>
          <a:xfrm>
            <a:off x="7824438" y="5148146"/>
            <a:ext cx="3150219" cy="334536"/>
          </a:xfrm>
          <a:prstGeom prst="left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4365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32B2FAC-C9D7-4743-86DC-5B3DEE989772}"/>
              </a:ext>
            </a:extLst>
          </p:cNvPr>
          <p:cNvSpPr/>
          <p:nvPr/>
        </p:nvSpPr>
        <p:spPr>
          <a:xfrm>
            <a:off x="0" y="6007525"/>
            <a:ext cx="12192000" cy="766585"/>
          </a:xfrm>
          <a:prstGeom prst="rect">
            <a:avLst/>
          </a:prstGeom>
          <a:solidFill>
            <a:srgbClr val="115C45"/>
          </a:solidFill>
          <a:ln>
            <a:solidFill>
              <a:srgbClr val="115C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2744AC4F-6AE5-47BB-961C-CB0F8B25B88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613" y="6139864"/>
            <a:ext cx="8431142" cy="552240"/>
          </a:xfrm>
          <a:prstGeom prst="rect">
            <a:avLst/>
          </a:prstGeom>
        </p:spPr>
      </p:pic>
      <p:sp>
        <p:nvSpPr>
          <p:cNvPr id="17" name="Title 16">
            <a:extLst>
              <a:ext uri="{FF2B5EF4-FFF2-40B4-BE49-F238E27FC236}">
                <a16:creationId xmlns:a16="http://schemas.microsoft.com/office/drawing/2014/main" id="{FF66CFC3-B0DA-420E-8319-1C4B0F98BEA3}"/>
              </a:ext>
            </a:extLst>
          </p:cNvPr>
          <p:cNvSpPr>
            <a:spLocks noGrp="1"/>
          </p:cNvSpPr>
          <p:nvPr>
            <p:ph type="title"/>
          </p:nvPr>
        </p:nvSpPr>
        <p:spPr>
          <a:xfrm>
            <a:off x="838200" y="22114"/>
            <a:ext cx="10515600" cy="1325563"/>
          </a:xfrm>
        </p:spPr>
        <p:txBody>
          <a:bodyPr/>
          <a:lstStyle/>
          <a:p>
            <a:r>
              <a:rPr lang="en-US"/>
              <a:t>Institutional Accreditation</a:t>
            </a:r>
          </a:p>
        </p:txBody>
      </p:sp>
      <p:sp>
        <p:nvSpPr>
          <p:cNvPr id="2" name="Rectangle 1">
            <a:extLst>
              <a:ext uri="{FF2B5EF4-FFF2-40B4-BE49-F238E27FC236}">
                <a16:creationId xmlns:a16="http://schemas.microsoft.com/office/drawing/2014/main" id="{47253FE5-C603-4FF3-A359-071896954C2A}"/>
              </a:ext>
            </a:extLst>
          </p:cNvPr>
          <p:cNvSpPr/>
          <p:nvPr/>
        </p:nvSpPr>
        <p:spPr>
          <a:xfrm>
            <a:off x="2256639" y="6216242"/>
            <a:ext cx="6509856" cy="475862"/>
          </a:xfrm>
          <a:prstGeom prst="rect">
            <a:avLst/>
          </a:prstGeom>
          <a:solidFill>
            <a:srgbClr val="115C45"/>
          </a:solidFill>
          <a:ln>
            <a:solidFill>
              <a:srgbClr val="115C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115C45"/>
                </a:solidFill>
              </a:ln>
              <a:solidFill>
                <a:srgbClr val="115C45"/>
              </a:solidFill>
              <a:effectLst/>
              <a:uLnTx/>
              <a:uFillTx/>
              <a:latin typeface="Calibri" panose="020F0502020204030204"/>
              <a:ea typeface="+mn-ea"/>
              <a:cs typeface="+mn-cs"/>
            </a:endParaRPr>
          </a:p>
        </p:txBody>
      </p:sp>
      <p:pic>
        <p:nvPicPr>
          <p:cNvPr id="16" name="Picture 15">
            <a:extLst>
              <a:ext uri="{FF2B5EF4-FFF2-40B4-BE49-F238E27FC236}">
                <a16:creationId xmlns:a16="http://schemas.microsoft.com/office/drawing/2014/main" id="{4952B019-5C2E-4F2A-964E-F84067BBE9C2}"/>
              </a:ext>
            </a:extLst>
          </p:cNvPr>
          <p:cNvPicPr>
            <a:picLocks noChangeAspect="1"/>
          </p:cNvPicPr>
          <p:nvPr/>
        </p:nvPicPr>
        <p:blipFill>
          <a:blip r:embed="rId4"/>
          <a:stretch>
            <a:fillRect/>
          </a:stretch>
        </p:blipFill>
        <p:spPr>
          <a:xfrm>
            <a:off x="4358397" y="4675085"/>
            <a:ext cx="5608806" cy="1005927"/>
          </a:xfrm>
          <a:prstGeom prst="rect">
            <a:avLst/>
          </a:prstGeom>
        </p:spPr>
      </p:pic>
      <p:sp>
        <p:nvSpPr>
          <p:cNvPr id="11" name="Content Placeholder 1">
            <a:extLst>
              <a:ext uri="{FF2B5EF4-FFF2-40B4-BE49-F238E27FC236}">
                <a16:creationId xmlns:a16="http://schemas.microsoft.com/office/drawing/2014/main" id="{7738DDC6-BE5B-4654-86FF-A110165767C0}"/>
              </a:ext>
            </a:extLst>
          </p:cNvPr>
          <p:cNvSpPr>
            <a:spLocks noGrp="1"/>
          </p:cNvSpPr>
          <p:nvPr/>
        </p:nvSpPr>
        <p:spPr>
          <a:xfrm>
            <a:off x="344209" y="1505592"/>
            <a:ext cx="11503582" cy="4157712"/>
          </a:xfrm>
          <a:prstGeom prst="rect">
            <a:avLst/>
          </a:prstGeom>
        </p:spPr>
        <p:txBody>
          <a:bodyPr>
            <a:normAutofit/>
          </a:bodyPr>
          <a:lstStyle>
            <a:lvl1pPr marL="457189" indent="-457189" algn="l" defTabSz="609585" rtl="0" eaLnBrk="1" latinLnBrk="0" hangingPunct="1">
              <a:spcBef>
                <a:spcPct val="20000"/>
              </a:spcBef>
              <a:buClr>
                <a:schemeClr val="tx1"/>
              </a:buClr>
              <a:buFont typeface="Arial"/>
              <a:buChar char="•"/>
              <a:defRPr sz="4000" b="0" i="0" kern="1200">
                <a:solidFill>
                  <a:schemeClr val="tx1">
                    <a:lumMod val="75000"/>
                  </a:schemeClr>
                </a:solidFill>
                <a:latin typeface="Arial"/>
                <a:ea typeface="+mn-ea"/>
                <a:cs typeface="Arial"/>
              </a:defRPr>
            </a:lvl1pPr>
            <a:lvl2pPr marL="990575" indent="-380990" algn="l" defTabSz="609585" rtl="0" eaLnBrk="1" latinLnBrk="0" hangingPunct="1">
              <a:spcBef>
                <a:spcPct val="20000"/>
              </a:spcBef>
              <a:buClr>
                <a:schemeClr val="tx1"/>
              </a:buClr>
              <a:buFont typeface="Arial"/>
              <a:buChar char="•"/>
              <a:defRPr sz="3600" b="0" i="0" kern="1200">
                <a:solidFill>
                  <a:schemeClr val="tx1">
                    <a:lumMod val="75000"/>
                  </a:schemeClr>
                </a:solidFill>
                <a:latin typeface="Arial"/>
                <a:ea typeface="+mn-ea"/>
                <a:cs typeface="Arial"/>
              </a:defRPr>
            </a:lvl2pPr>
            <a:lvl3pPr marL="1523962" indent="-304792" algn="l" defTabSz="609585" rtl="0" eaLnBrk="1" latinLnBrk="0" hangingPunct="1">
              <a:spcBef>
                <a:spcPct val="20000"/>
              </a:spcBef>
              <a:buClr>
                <a:schemeClr val="tx1"/>
              </a:buClr>
              <a:buFont typeface="Arial"/>
              <a:buChar char="•"/>
              <a:defRPr sz="3200" b="0" i="0" kern="1200">
                <a:solidFill>
                  <a:schemeClr val="tx1">
                    <a:lumMod val="75000"/>
                  </a:schemeClr>
                </a:solidFill>
                <a:latin typeface="Arial"/>
                <a:ea typeface="+mn-ea"/>
                <a:cs typeface="Arial"/>
              </a:defRPr>
            </a:lvl3pPr>
            <a:lvl4pPr marL="2133547" indent="-304792" algn="l" defTabSz="609585" rtl="0" eaLnBrk="1" latinLnBrk="0" hangingPunct="1">
              <a:spcBef>
                <a:spcPct val="20000"/>
              </a:spcBef>
              <a:buClr>
                <a:schemeClr val="tx1"/>
              </a:buClr>
              <a:buFont typeface="Arial"/>
              <a:buChar char="•"/>
              <a:defRPr sz="2400" b="0" i="0" kern="1200">
                <a:solidFill>
                  <a:schemeClr val="tx1">
                    <a:lumMod val="75000"/>
                  </a:schemeClr>
                </a:solidFill>
                <a:latin typeface="Arial"/>
                <a:ea typeface="+mn-ea"/>
                <a:cs typeface="Arial"/>
              </a:defRPr>
            </a:lvl4pPr>
            <a:lvl5pPr marL="2743131" indent="-304792" algn="l" defTabSz="609585" rtl="0" eaLnBrk="1" latinLnBrk="0" hangingPunct="1">
              <a:spcBef>
                <a:spcPct val="20000"/>
              </a:spcBef>
              <a:buClr>
                <a:schemeClr val="tx1"/>
              </a:buClr>
              <a:buFont typeface="Arial"/>
              <a:buChar char="•"/>
              <a:defRPr sz="2400" b="0" i="0" kern="1200">
                <a:solidFill>
                  <a:schemeClr val="tx1">
                    <a:lumMod val="75000"/>
                  </a:schemeClr>
                </a:solidFill>
                <a:latin typeface="Arial"/>
                <a:ea typeface="+mn-ea"/>
                <a:cs typeface="Arial"/>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lvl="1" indent="0">
              <a:lnSpc>
                <a:spcPct val="150000"/>
              </a:lnSpc>
              <a:buNone/>
            </a:pPr>
            <a:r>
              <a:rPr lang="en-US" sz="3200">
                <a:latin typeface="Calibri" panose="020F0502020204030204" pitchFamily="34" charset="0"/>
                <a:cs typeface="Calibri" panose="020F0502020204030204" pitchFamily="34" charset="0"/>
              </a:rPr>
              <a:t>Accreditation is not a separate burden imposed on Universities; accreditation is the process by which we are held accountable for our institutional effectiveness.</a:t>
            </a:r>
          </a:p>
          <a:p>
            <a:pPr marL="990587" lvl="2" indent="-457200"/>
            <a:endParaRPr lang="en-US" sz="2400"/>
          </a:p>
          <a:p>
            <a:pPr marL="0" lvl="1" indent="0">
              <a:buNone/>
            </a:pPr>
            <a:endParaRPr lang="en-US" sz="2800"/>
          </a:p>
        </p:txBody>
      </p:sp>
      <p:pic>
        <p:nvPicPr>
          <p:cNvPr id="7" name="Picture 6">
            <a:extLst>
              <a:ext uri="{FF2B5EF4-FFF2-40B4-BE49-F238E27FC236}">
                <a16:creationId xmlns:a16="http://schemas.microsoft.com/office/drawing/2014/main" id="{520F01D4-3E09-4566-BCB1-E893C8BF71C6}"/>
              </a:ext>
            </a:extLst>
          </p:cNvPr>
          <p:cNvPicPr>
            <a:picLocks noChangeAspect="1"/>
          </p:cNvPicPr>
          <p:nvPr/>
        </p:nvPicPr>
        <p:blipFill>
          <a:blip r:embed="rId5"/>
          <a:stretch>
            <a:fillRect/>
          </a:stretch>
        </p:blipFill>
        <p:spPr>
          <a:xfrm>
            <a:off x="2344511" y="4141041"/>
            <a:ext cx="1581150" cy="1762125"/>
          </a:xfrm>
          <a:prstGeom prst="rect">
            <a:avLst/>
          </a:prstGeom>
        </p:spPr>
      </p:pic>
    </p:spTree>
    <p:extLst>
      <p:ext uri="{BB962C8B-B14F-4D97-AF65-F5344CB8AC3E}">
        <p14:creationId xmlns:p14="http://schemas.microsoft.com/office/powerpoint/2010/main" val="1195661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32B2FAC-C9D7-4743-86DC-5B3DEE989772}"/>
              </a:ext>
            </a:extLst>
          </p:cNvPr>
          <p:cNvSpPr/>
          <p:nvPr/>
        </p:nvSpPr>
        <p:spPr>
          <a:xfrm>
            <a:off x="0" y="6007525"/>
            <a:ext cx="12192000" cy="766585"/>
          </a:xfrm>
          <a:prstGeom prst="rect">
            <a:avLst/>
          </a:prstGeom>
          <a:solidFill>
            <a:srgbClr val="115C45"/>
          </a:solidFill>
          <a:ln>
            <a:solidFill>
              <a:srgbClr val="115C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2744AC4F-6AE5-47BB-961C-CB0F8B25B88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613" y="6139864"/>
            <a:ext cx="8431142" cy="552240"/>
          </a:xfrm>
          <a:prstGeom prst="rect">
            <a:avLst/>
          </a:prstGeom>
        </p:spPr>
      </p:pic>
      <p:sp>
        <p:nvSpPr>
          <p:cNvPr id="17" name="Title 16">
            <a:extLst>
              <a:ext uri="{FF2B5EF4-FFF2-40B4-BE49-F238E27FC236}">
                <a16:creationId xmlns:a16="http://schemas.microsoft.com/office/drawing/2014/main" id="{FF66CFC3-B0DA-420E-8319-1C4B0F98BEA3}"/>
              </a:ext>
            </a:extLst>
          </p:cNvPr>
          <p:cNvSpPr>
            <a:spLocks noGrp="1"/>
          </p:cNvSpPr>
          <p:nvPr>
            <p:ph type="title"/>
          </p:nvPr>
        </p:nvSpPr>
        <p:spPr>
          <a:xfrm>
            <a:off x="838200" y="22114"/>
            <a:ext cx="10515600" cy="1325563"/>
          </a:xfrm>
        </p:spPr>
        <p:txBody>
          <a:bodyPr/>
          <a:lstStyle/>
          <a:p>
            <a:r>
              <a:rPr lang="en-US"/>
              <a:t>Criteria for Accreditation</a:t>
            </a:r>
          </a:p>
        </p:txBody>
      </p:sp>
      <p:sp>
        <p:nvSpPr>
          <p:cNvPr id="2" name="Rectangle 1">
            <a:extLst>
              <a:ext uri="{FF2B5EF4-FFF2-40B4-BE49-F238E27FC236}">
                <a16:creationId xmlns:a16="http://schemas.microsoft.com/office/drawing/2014/main" id="{47253FE5-C603-4FF3-A359-071896954C2A}"/>
              </a:ext>
            </a:extLst>
          </p:cNvPr>
          <p:cNvSpPr/>
          <p:nvPr/>
        </p:nvSpPr>
        <p:spPr>
          <a:xfrm>
            <a:off x="2256639" y="6216242"/>
            <a:ext cx="6509856" cy="475862"/>
          </a:xfrm>
          <a:prstGeom prst="rect">
            <a:avLst/>
          </a:prstGeom>
          <a:solidFill>
            <a:srgbClr val="115C45"/>
          </a:solidFill>
          <a:ln>
            <a:solidFill>
              <a:srgbClr val="115C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115C45"/>
                </a:solidFill>
              </a:ln>
              <a:solidFill>
                <a:srgbClr val="115C45"/>
              </a:solidFill>
              <a:effectLst/>
              <a:uLnTx/>
              <a:uFillTx/>
              <a:latin typeface="Calibri" panose="020F0502020204030204"/>
              <a:ea typeface="+mn-ea"/>
              <a:cs typeface="+mn-cs"/>
            </a:endParaRPr>
          </a:p>
        </p:txBody>
      </p:sp>
      <p:sp>
        <p:nvSpPr>
          <p:cNvPr id="11" name="Content Placeholder 1">
            <a:extLst>
              <a:ext uri="{FF2B5EF4-FFF2-40B4-BE49-F238E27FC236}">
                <a16:creationId xmlns:a16="http://schemas.microsoft.com/office/drawing/2014/main" id="{BED38996-CF4B-466E-84F4-63CA86E9030C}"/>
              </a:ext>
            </a:extLst>
          </p:cNvPr>
          <p:cNvSpPr>
            <a:spLocks noGrp="1"/>
          </p:cNvSpPr>
          <p:nvPr>
            <p:ph idx="1"/>
          </p:nvPr>
        </p:nvSpPr>
        <p:spPr>
          <a:xfrm>
            <a:off x="383618" y="1163138"/>
            <a:ext cx="11503582" cy="5368565"/>
          </a:xfrm>
        </p:spPr>
        <p:txBody>
          <a:bodyPr>
            <a:normAutofit/>
          </a:bodyPr>
          <a:lstStyle/>
          <a:p>
            <a:pPr marL="0" lvl="1" indent="0">
              <a:buNone/>
            </a:pPr>
            <a:r>
              <a:rPr lang="en-US" sz="2800" b="1"/>
              <a:t>Five Criteria (18 Core Components)</a:t>
            </a:r>
          </a:p>
          <a:p>
            <a:pPr marL="514350" lvl="1" indent="-514350">
              <a:buFont typeface="+mj-lt"/>
              <a:buAutoNum type="arabicPeriod"/>
            </a:pPr>
            <a:r>
              <a:rPr lang="en-US" sz="2400"/>
              <a:t>Mission</a:t>
            </a:r>
          </a:p>
          <a:p>
            <a:pPr marL="1047737" lvl="2" indent="-514350"/>
            <a:r>
              <a:rPr lang="en-US" sz="1800"/>
              <a:t>The institution’s mission is clear and articulated publicly; it guides the institution’s operations.</a:t>
            </a:r>
          </a:p>
          <a:p>
            <a:pPr marL="514350" lvl="2" indent="-514350">
              <a:buFont typeface="+mj-lt"/>
              <a:buAutoNum type="arabicPeriod" startAt="2"/>
            </a:pPr>
            <a:r>
              <a:rPr lang="en-US" sz="2400"/>
              <a:t>Integrity: Ethical and Responsible Conduct</a:t>
            </a:r>
          </a:p>
          <a:p>
            <a:pPr marL="1123935" lvl="3" indent="-514350"/>
            <a:r>
              <a:rPr lang="en-US" sz="1800"/>
              <a:t>The institution acts with integrity; its conduct is ethical and responsible.</a:t>
            </a:r>
          </a:p>
          <a:p>
            <a:pPr marL="514350" lvl="2" indent="-514350">
              <a:buFont typeface="+mj-lt"/>
              <a:buAutoNum type="arabicPeriod" startAt="2"/>
            </a:pPr>
            <a:r>
              <a:rPr lang="en-US" sz="2400"/>
              <a:t>Teaching and Learning: Quality, Resources, and Support</a:t>
            </a:r>
          </a:p>
          <a:p>
            <a:pPr marL="1123935" lvl="3" indent="-514350"/>
            <a:r>
              <a:rPr lang="en-US" sz="1800"/>
              <a:t>The institution provides quality education, wherever and however its offerings are delivered.</a:t>
            </a:r>
          </a:p>
          <a:p>
            <a:pPr marL="514350" lvl="2" indent="-514350">
              <a:buFont typeface="+mj-lt"/>
              <a:buAutoNum type="arabicPeriod" startAt="2"/>
            </a:pPr>
            <a:r>
              <a:rPr lang="en-US" sz="2400"/>
              <a:t>Teaching and Learning: Evaluation and Improvement</a:t>
            </a:r>
          </a:p>
          <a:p>
            <a:pPr marL="1123935" lvl="3" indent="-514350"/>
            <a:r>
              <a:rPr lang="en-US" sz="1800"/>
              <a:t>The institution demonstrates responsibility for the quality of its educational programs, learning environments, and support services, and it evaluates their effectiveness for student learning through processes designed to promote continuous improvement.</a:t>
            </a:r>
          </a:p>
          <a:p>
            <a:pPr marL="514350" lvl="2" indent="-514350">
              <a:buFont typeface="+mj-lt"/>
              <a:buAutoNum type="arabicPeriod" startAt="2"/>
            </a:pPr>
            <a:r>
              <a:rPr lang="en-US" sz="2400"/>
              <a:t>Institutional Effectiveness, Resources and Planning</a:t>
            </a:r>
          </a:p>
          <a:p>
            <a:pPr marL="1123935" lvl="3" indent="-514350"/>
            <a:r>
              <a:rPr lang="en-US" sz="1800"/>
              <a:t>The institution’s resources, structures, and processes are sufficient to fulfill its mission, improve the quality of its educational offerings, and respond to future challenges and opportunities.</a:t>
            </a:r>
          </a:p>
          <a:p>
            <a:pPr marL="457200" lvl="1" indent="-457200"/>
            <a:endParaRPr lang="en-US" sz="1600" b="1"/>
          </a:p>
          <a:p>
            <a:pPr marL="0" lvl="1" indent="0">
              <a:buNone/>
            </a:pPr>
            <a:endParaRPr lang="en-US" sz="2400"/>
          </a:p>
          <a:p>
            <a:pPr marL="990587" lvl="2" indent="-457200"/>
            <a:endParaRPr lang="en-US" sz="2000"/>
          </a:p>
          <a:p>
            <a:pPr marL="0" lvl="1" indent="0">
              <a:buNone/>
            </a:pPr>
            <a:endParaRPr lang="en-US" sz="2400"/>
          </a:p>
        </p:txBody>
      </p:sp>
      <p:sp>
        <p:nvSpPr>
          <p:cNvPr id="3" name="TextBox 2">
            <a:extLst>
              <a:ext uri="{FF2B5EF4-FFF2-40B4-BE49-F238E27FC236}">
                <a16:creationId xmlns:a16="http://schemas.microsoft.com/office/drawing/2014/main" id="{8D043722-5630-472D-86EE-CFF8D7B63AD0}"/>
              </a:ext>
            </a:extLst>
          </p:cNvPr>
          <p:cNvSpPr txBox="1"/>
          <p:nvPr/>
        </p:nvSpPr>
        <p:spPr>
          <a:xfrm>
            <a:off x="6153316" y="6246707"/>
            <a:ext cx="6059992"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lumMod val="95000"/>
                  </a:prstClr>
                </a:solidFill>
                <a:effectLst/>
                <a:uLnTx/>
                <a:uFillTx/>
                <a:latin typeface="Calibri" panose="020F0502020204030204"/>
                <a:ea typeface="+mn-ea"/>
                <a:cs typeface="+mn-cs"/>
                <a:hlinkClick r:id="rId4">
                  <a:extLst>
                    <a:ext uri="{A12FA001-AC4F-418D-AE19-62706E023703}">
                      <ahyp:hlinkClr xmlns:ahyp="http://schemas.microsoft.com/office/drawing/2018/hyperlinkcolor" val="tx"/>
                    </a:ext>
                  </a:extLst>
                </a:hlinkClick>
              </a:rPr>
              <a:t>Criteria for Accreditation (CRRT.B.10.010) | Policies (hlcommission.org)</a:t>
            </a:r>
            <a:endParaRPr kumimoji="0" lang="en-US" sz="1600" b="0" i="0" u="none" strike="noStrike" kern="1200" cap="none" spc="0" normalizeH="0" baseline="0" noProof="0">
              <a:ln>
                <a:noFill/>
              </a:ln>
              <a:solidFill>
                <a:prstClr val="white">
                  <a:lumMod val="9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84730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32B2FAC-C9D7-4743-86DC-5B3DEE989772}"/>
              </a:ext>
            </a:extLst>
          </p:cNvPr>
          <p:cNvSpPr/>
          <p:nvPr/>
        </p:nvSpPr>
        <p:spPr>
          <a:xfrm>
            <a:off x="0" y="6007525"/>
            <a:ext cx="12192000" cy="766585"/>
          </a:xfrm>
          <a:prstGeom prst="rect">
            <a:avLst/>
          </a:prstGeom>
          <a:solidFill>
            <a:srgbClr val="115C45"/>
          </a:solidFill>
          <a:ln>
            <a:solidFill>
              <a:srgbClr val="115C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2744AC4F-6AE5-47BB-961C-CB0F8B25B88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613" y="6139864"/>
            <a:ext cx="8431142" cy="552240"/>
          </a:xfrm>
          <a:prstGeom prst="rect">
            <a:avLst/>
          </a:prstGeom>
        </p:spPr>
      </p:pic>
      <p:sp>
        <p:nvSpPr>
          <p:cNvPr id="17" name="Title 16">
            <a:extLst>
              <a:ext uri="{FF2B5EF4-FFF2-40B4-BE49-F238E27FC236}">
                <a16:creationId xmlns:a16="http://schemas.microsoft.com/office/drawing/2014/main" id="{FF66CFC3-B0DA-420E-8319-1C4B0F98BEA3}"/>
              </a:ext>
            </a:extLst>
          </p:cNvPr>
          <p:cNvSpPr>
            <a:spLocks noGrp="1"/>
          </p:cNvSpPr>
          <p:nvPr>
            <p:ph type="title"/>
          </p:nvPr>
        </p:nvSpPr>
        <p:spPr>
          <a:xfrm>
            <a:off x="76200" y="59140"/>
            <a:ext cx="10515600" cy="477841"/>
          </a:xfrm>
        </p:spPr>
        <p:txBody>
          <a:bodyPr>
            <a:noAutofit/>
          </a:bodyPr>
          <a:lstStyle/>
          <a:p>
            <a:r>
              <a:rPr lang="en-US" sz="3200"/>
              <a:t>More Evidence-based Argument</a:t>
            </a:r>
          </a:p>
        </p:txBody>
      </p:sp>
      <p:sp>
        <p:nvSpPr>
          <p:cNvPr id="2" name="Rectangle 1">
            <a:extLst>
              <a:ext uri="{FF2B5EF4-FFF2-40B4-BE49-F238E27FC236}">
                <a16:creationId xmlns:a16="http://schemas.microsoft.com/office/drawing/2014/main" id="{47253FE5-C603-4FF3-A359-071896954C2A}"/>
              </a:ext>
            </a:extLst>
          </p:cNvPr>
          <p:cNvSpPr/>
          <p:nvPr/>
        </p:nvSpPr>
        <p:spPr>
          <a:xfrm>
            <a:off x="2256639" y="6216242"/>
            <a:ext cx="6509856" cy="475862"/>
          </a:xfrm>
          <a:prstGeom prst="rect">
            <a:avLst/>
          </a:prstGeom>
          <a:solidFill>
            <a:srgbClr val="115C45"/>
          </a:solidFill>
          <a:ln>
            <a:solidFill>
              <a:srgbClr val="115C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115C45"/>
                </a:solidFill>
              </a:ln>
              <a:solidFill>
                <a:srgbClr val="115C45"/>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B6E9FE6C-3C75-4920-BB0D-FBAE120B8638}"/>
              </a:ext>
            </a:extLst>
          </p:cNvPr>
          <p:cNvPicPr>
            <a:picLocks noChangeAspect="1"/>
          </p:cNvPicPr>
          <p:nvPr/>
        </p:nvPicPr>
        <p:blipFill>
          <a:blip r:embed="rId4"/>
          <a:stretch>
            <a:fillRect/>
          </a:stretch>
        </p:blipFill>
        <p:spPr>
          <a:xfrm>
            <a:off x="7174346" y="498970"/>
            <a:ext cx="4941454" cy="6277266"/>
          </a:xfrm>
          <a:prstGeom prst="rect">
            <a:avLst/>
          </a:prstGeom>
          <a:ln>
            <a:solidFill>
              <a:schemeClr val="accent1"/>
            </a:solidFill>
          </a:ln>
        </p:spPr>
      </p:pic>
      <p:pic>
        <p:nvPicPr>
          <p:cNvPr id="10" name="Picture 9">
            <a:extLst>
              <a:ext uri="{FF2B5EF4-FFF2-40B4-BE49-F238E27FC236}">
                <a16:creationId xmlns:a16="http://schemas.microsoft.com/office/drawing/2014/main" id="{CB0F8213-0CEB-476B-AD91-0EC707447472}"/>
              </a:ext>
            </a:extLst>
          </p:cNvPr>
          <p:cNvPicPr>
            <a:picLocks noChangeAspect="1"/>
          </p:cNvPicPr>
          <p:nvPr/>
        </p:nvPicPr>
        <p:blipFill>
          <a:blip r:embed="rId5"/>
          <a:stretch>
            <a:fillRect/>
          </a:stretch>
        </p:blipFill>
        <p:spPr>
          <a:xfrm>
            <a:off x="2743199" y="498970"/>
            <a:ext cx="4313383" cy="6277267"/>
          </a:xfrm>
          <a:prstGeom prst="rect">
            <a:avLst/>
          </a:prstGeom>
          <a:ln>
            <a:solidFill>
              <a:schemeClr val="accent1"/>
            </a:solidFill>
          </a:ln>
        </p:spPr>
      </p:pic>
      <p:sp>
        <p:nvSpPr>
          <p:cNvPr id="11" name="TextBox 10">
            <a:extLst>
              <a:ext uri="{FF2B5EF4-FFF2-40B4-BE49-F238E27FC236}">
                <a16:creationId xmlns:a16="http://schemas.microsoft.com/office/drawing/2014/main" id="{31208B7A-3A51-453D-BCD5-DF3811104260}"/>
              </a:ext>
            </a:extLst>
          </p:cNvPr>
          <p:cNvSpPr txBox="1"/>
          <p:nvPr/>
        </p:nvSpPr>
        <p:spPr>
          <a:xfrm>
            <a:off x="76200" y="1674129"/>
            <a:ext cx="2666999" cy="2800767"/>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Kansas State U</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Assurance Argument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a:ln>
                  <a:noFill/>
                </a:ln>
                <a:solidFill>
                  <a:prstClr val="black"/>
                </a:solidFill>
                <a:effectLst/>
                <a:uLnTx/>
                <a:uFillTx/>
                <a:latin typeface="Calibri" panose="020F0502020204030204"/>
                <a:ea typeface="+mn-ea"/>
                <a:cs typeface="+mn-cs"/>
              </a:rPr>
              <a:t>example</a:t>
            </a:r>
            <a:endParaRPr kumimoji="0" lang="en-US" sz="2000" b="1" i="0" u="none" strike="noStrike" kern="1200" cap="none" spc="0" normalizeH="0" baseline="0" noProof="0">
              <a:ln>
                <a:noFill/>
              </a:ln>
              <a:solidFill>
                <a:prstClr val="black"/>
              </a:solidFill>
              <a:effectLst/>
              <a:uLnTx/>
              <a:uFillTx/>
              <a:latin typeface="Calibri" panose="020F0502020204030204"/>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Criterion 4</a:t>
            </a:r>
          </a:p>
          <a:p>
            <a:pPr marL="227013" marR="0" lvl="1"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Core Component 4B</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Learning Assessment</a:t>
            </a:r>
          </a:p>
          <a:p>
            <a:pPr marL="457200" marR="0" lvl="1" indent="-19177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Minimal text</a:t>
            </a: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Arial" panose="020B0604020202020204"/>
            </a:endParaRPr>
          </a:p>
          <a:p>
            <a:pPr marL="457200" marR="0" lvl="1" indent="-19177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Extensive sources</a:t>
            </a: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Arial" panose="020B0604020202020204"/>
            </a:endParaRPr>
          </a:p>
        </p:txBody>
      </p:sp>
    </p:spTree>
    <p:extLst>
      <p:ext uri="{BB962C8B-B14F-4D97-AF65-F5344CB8AC3E}">
        <p14:creationId xmlns:p14="http://schemas.microsoft.com/office/powerpoint/2010/main" val="359097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32B2FAC-C9D7-4743-86DC-5B3DEE989772}"/>
              </a:ext>
            </a:extLst>
          </p:cNvPr>
          <p:cNvSpPr/>
          <p:nvPr/>
        </p:nvSpPr>
        <p:spPr>
          <a:xfrm>
            <a:off x="0" y="6007525"/>
            <a:ext cx="12192000" cy="766585"/>
          </a:xfrm>
          <a:prstGeom prst="rect">
            <a:avLst/>
          </a:prstGeom>
          <a:solidFill>
            <a:srgbClr val="115C45"/>
          </a:solidFill>
          <a:ln>
            <a:solidFill>
              <a:srgbClr val="115C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2744AC4F-6AE5-47BB-961C-CB0F8B25B88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613" y="6139864"/>
            <a:ext cx="8431142" cy="552240"/>
          </a:xfrm>
          <a:prstGeom prst="rect">
            <a:avLst/>
          </a:prstGeom>
        </p:spPr>
      </p:pic>
      <p:sp>
        <p:nvSpPr>
          <p:cNvPr id="17" name="Title 16">
            <a:extLst>
              <a:ext uri="{FF2B5EF4-FFF2-40B4-BE49-F238E27FC236}">
                <a16:creationId xmlns:a16="http://schemas.microsoft.com/office/drawing/2014/main" id="{FF66CFC3-B0DA-420E-8319-1C4B0F98BEA3}"/>
              </a:ext>
            </a:extLst>
          </p:cNvPr>
          <p:cNvSpPr>
            <a:spLocks noGrp="1"/>
          </p:cNvSpPr>
          <p:nvPr>
            <p:ph type="title"/>
          </p:nvPr>
        </p:nvSpPr>
        <p:spPr>
          <a:xfrm>
            <a:off x="838200" y="22114"/>
            <a:ext cx="10515600" cy="1325563"/>
          </a:xfrm>
        </p:spPr>
        <p:txBody>
          <a:bodyPr/>
          <a:lstStyle/>
          <a:p>
            <a:r>
              <a:rPr lang="en-US"/>
              <a:t>HLC Evidence Collection</a:t>
            </a:r>
          </a:p>
        </p:txBody>
      </p:sp>
      <p:sp>
        <p:nvSpPr>
          <p:cNvPr id="2" name="Rectangle 1">
            <a:extLst>
              <a:ext uri="{FF2B5EF4-FFF2-40B4-BE49-F238E27FC236}">
                <a16:creationId xmlns:a16="http://schemas.microsoft.com/office/drawing/2014/main" id="{47253FE5-C603-4FF3-A359-071896954C2A}"/>
              </a:ext>
            </a:extLst>
          </p:cNvPr>
          <p:cNvSpPr/>
          <p:nvPr/>
        </p:nvSpPr>
        <p:spPr>
          <a:xfrm>
            <a:off x="2256639" y="6216242"/>
            <a:ext cx="6509856" cy="475862"/>
          </a:xfrm>
          <a:prstGeom prst="rect">
            <a:avLst/>
          </a:prstGeom>
          <a:solidFill>
            <a:srgbClr val="115C45"/>
          </a:solidFill>
          <a:ln>
            <a:solidFill>
              <a:srgbClr val="115C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115C45"/>
                </a:solidFill>
              </a:ln>
              <a:solidFill>
                <a:srgbClr val="115C45"/>
              </a:solidFill>
              <a:effectLst/>
              <a:uLnTx/>
              <a:uFillTx/>
              <a:latin typeface="Calibri" panose="020F0502020204030204"/>
              <a:ea typeface="+mn-ea"/>
              <a:cs typeface="+mn-cs"/>
            </a:endParaRPr>
          </a:p>
        </p:txBody>
      </p:sp>
      <p:sp>
        <p:nvSpPr>
          <p:cNvPr id="4" name="Content Placeholder 3">
            <a:extLst>
              <a:ext uri="{FF2B5EF4-FFF2-40B4-BE49-F238E27FC236}">
                <a16:creationId xmlns:a16="http://schemas.microsoft.com/office/drawing/2014/main" id="{A2820D98-736F-43E6-A768-7D537A334B08}"/>
              </a:ext>
            </a:extLst>
          </p:cNvPr>
          <p:cNvSpPr>
            <a:spLocks noGrp="1"/>
          </p:cNvSpPr>
          <p:nvPr>
            <p:ph idx="1"/>
          </p:nvPr>
        </p:nvSpPr>
        <p:spPr>
          <a:xfrm>
            <a:off x="838200" y="1253331"/>
            <a:ext cx="10515600" cy="4672188"/>
          </a:xfrm>
        </p:spPr>
        <p:txBody>
          <a:bodyPr>
            <a:normAutofit/>
          </a:bodyPr>
          <a:lstStyle/>
          <a:p>
            <a:r>
              <a:rPr lang="en-US" sz="3200"/>
              <a:t>HLC encourages institutions to provide </a:t>
            </a:r>
            <a:r>
              <a:rPr lang="en-US" sz="3200" b="1"/>
              <a:t>thorough</a:t>
            </a:r>
            <a:r>
              <a:rPr lang="en-US" sz="3200"/>
              <a:t> evidence and ensure that the sources it selects are </a:t>
            </a:r>
            <a:r>
              <a:rPr lang="en-US" sz="3200" b="1"/>
              <a:t>relevant</a:t>
            </a:r>
            <a:r>
              <a:rPr lang="en-US" sz="3200"/>
              <a:t> and </a:t>
            </a:r>
            <a:r>
              <a:rPr lang="en-US" sz="3200" b="1"/>
              <a:t>persuasive</a:t>
            </a:r>
            <a:r>
              <a:rPr lang="en-US" sz="3200"/>
              <a:t>. </a:t>
            </a:r>
          </a:p>
          <a:p>
            <a:pPr lvl="1"/>
            <a:r>
              <a:rPr lang="en-US" sz="3200"/>
              <a:t>Evidence should:</a:t>
            </a:r>
          </a:p>
          <a:p>
            <a:pPr marL="1371600" lvl="2" indent="-457200">
              <a:buFont typeface="+mj-lt"/>
              <a:buAutoNum type="arabicPeriod"/>
            </a:pPr>
            <a:r>
              <a:rPr lang="en-US" sz="2800"/>
              <a:t>Explain any </a:t>
            </a:r>
            <a:r>
              <a:rPr lang="en-US" sz="2800" b="1"/>
              <a:t>nuances</a:t>
            </a:r>
            <a:r>
              <a:rPr lang="en-US" sz="2800"/>
              <a:t> specific to the institution; </a:t>
            </a:r>
          </a:p>
          <a:p>
            <a:pPr marL="1371600" lvl="2" indent="-457200">
              <a:buFont typeface="+mj-lt"/>
              <a:buAutoNum type="arabicPeriod"/>
            </a:pPr>
            <a:r>
              <a:rPr lang="en-US" sz="2800" b="1"/>
              <a:t>Strengthen</a:t>
            </a:r>
            <a:r>
              <a:rPr lang="en-US" sz="2800"/>
              <a:t> the institution’s overall record of compliance with HLC’s requirement; and</a:t>
            </a:r>
          </a:p>
          <a:p>
            <a:pPr marL="1371600" lvl="2" indent="-457200">
              <a:buFont typeface="+mj-lt"/>
              <a:buAutoNum type="arabicPeriod"/>
            </a:pPr>
            <a:r>
              <a:rPr lang="en-US" sz="2800"/>
              <a:t>Affirm the institution’s overall </a:t>
            </a:r>
            <a:r>
              <a:rPr lang="en-US" sz="2800" b="1"/>
              <a:t>academic quality </a:t>
            </a:r>
            <a:r>
              <a:rPr lang="en-US" sz="2800"/>
              <a:t>and </a:t>
            </a:r>
            <a:r>
              <a:rPr lang="en-US" sz="2800" b="1"/>
              <a:t>financial sustainability </a:t>
            </a:r>
            <a:r>
              <a:rPr lang="en-US" sz="2800"/>
              <a:t>and </a:t>
            </a:r>
            <a:r>
              <a:rPr lang="en-US" sz="2800" b="1"/>
              <a:t>integrity</a:t>
            </a:r>
            <a:r>
              <a:rPr lang="en-US" sz="2800"/>
              <a:t>.</a:t>
            </a:r>
          </a:p>
        </p:txBody>
      </p:sp>
    </p:spTree>
    <p:extLst>
      <p:ext uri="{BB962C8B-B14F-4D97-AF65-F5344CB8AC3E}">
        <p14:creationId xmlns:p14="http://schemas.microsoft.com/office/powerpoint/2010/main" val="4077656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a:extLst>
              <a:ext uri="{FF2B5EF4-FFF2-40B4-BE49-F238E27FC236}">
                <a16:creationId xmlns:a16="http://schemas.microsoft.com/office/drawing/2014/main" id="{B76E5360-A761-4B7C-95BD-EC2AD4E639B6}"/>
              </a:ext>
            </a:extLst>
          </p:cNvPr>
          <p:cNvGraphicFramePr/>
          <p:nvPr>
            <p:extLst>
              <p:ext uri="{D42A27DB-BD31-4B8C-83A1-F6EECF244321}">
                <p14:modId xmlns:p14="http://schemas.microsoft.com/office/powerpoint/2010/main" val="4079645617"/>
              </p:ext>
            </p:extLst>
          </p:nvPr>
        </p:nvGraphicFramePr>
        <p:xfrm>
          <a:off x="1099126" y="1150059"/>
          <a:ext cx="10186390" cy="47523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a:extLst>
              <a:ext uri="{FF2B5EF4-FFF2-40B4-BE49-F238E27FC236}">
                <a16:creationId xmlns:a16="http://schemas.microsoft.com/office/drawing/2014/main" id="{C32B2FAC-C9D7-4743-86DC-5B3DEE989772}"/>
              </a:ext>
            </a:extLst>
          </p:cNvPr>
          <p:cNvSpPr/>
          <p:nvPr/>
        </p:nvSpPr>
        <p:spPr>
          <a:xfrm>
            <a:off x="0" y="6007525"/>
            <a:ext cx="12192000" cy="766585"/>
          </a:xfrm>
          <a:prstGeom prst="rect">
            <a:avLst/>
          </a:prstGeom>
          <a:solidFill>
            <a:srgbClr val="115C45"/>
          </a:solidFill>
          <a:ln>
            <a:solidFill>
              <a:srgbClr val="115C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2744AC4F-6AE5-47BB-961C-CB0F8B25B88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42613" y="6139864"/>
            <a:ext cx="8431142" cy="552240"/>
          </a:xfrm>
          <a:prstGeom prst="rect">
            <a:avLst/>
          </a:prstGeom>
        </p:spPr>
      </p:pic>
      <p:sp>
        <p:nvSpPr>
          <p:cNvPr id="17" name="Title 16">
            <a:extLst>
              <a:ext uri="{FF2B5EF4-FFF2-40B4-BE49-F238E27FC236}">
                <a16:creationId xmlns:a16="http://schemas.microsoft.com/office/drawing/2014/main" id="{FF66CFC3-B0DA-420E-8319-1C4B0F98BEA3}"/>
              </a:ext>
            </a:extLst>
          </p:cNvPr>
          <p:cNvSpPr>
            <a:spLocks noGrp="1"/>
          </p:cNvSpPr>
          <p:nvPr>
            <p:ph type="title"/>
          </p:nvPr>
        </p:nvSpPr>
        <p:spPr>
          <a:xfrm>
            <a:off x="838200" y="22114"/>
            <a:ext cx="10515600" cy="1325563"/>
          </a:xfrm>
        </p:spPr>
        <p:txBody>
          <a:bodyPr/>
          <a:lstStyle/>
          <a:p>
            <a:r>
              <a:rPr lang="en-US"/>
              <a:t>The Evidence Collection Cycle</a:t>
            </a:r>
          </a:p>
        </p:txBody>
      </p:sp>
      <p:sp>
        <p:nvSpPr>
          <p:cNvPr id="2" name="Rectangle 1">
            <a:extLst>
              <a:ext uri="{FF2B5EF4-FFF2-40B4-BE49-F238E27FC236}">
                <a16:creationId xmlns:a16="http://schemas.microsoft.com/office/drawing/2014/main" id="{47253FE5-C603-4FF3-A359-071896954C2A}"/>
              </a:ext>
            </a:extLst>
          </p:cNvPr>
          <p:cNvSpPr/>
          <p:nvPr/>
        </p:nvSpPr>
        <p:spPr>
          <a:xfrm>
            <a:off x="2256639" y="6216242"/>
            <a:ext cx="6509856" cy="475862"/>
          </a:xfrm>
          <a:prstGeom prst="rect">
            <a:avLst/>
          </a:prstGeom>
          <a:solidFill>
            <a:srgbClr val="115C45"/>
          </a:solidFill>
          <a:ln>
            <a:solidFill>
              <a:srgbClr val="115C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115C45"/>
                </a:solidFill>
              </a:ln>
              <a:solidFill>
                <a:srgbClr val="115C45"/>
              </a:solidFill>
              <a:effectLst/>
              <a:uLnTx/>
              <a:uFillTx/>
              <a:latin typeface="Calibri" panose="020F0502020204030204"/>
              <a:ea typeface="+mn-ea"/>
              <a:cs typeface="+mn-cs"/>
            </a:endParaRPr>
          </a:p>
        </p:txBody>
      </p:sp>
      <p:sp>
        <p:nvSpPr>
          <p:cNvPr id="771" name="Arrow: Left 770">
            <a:extLst>
              <a:ext uri="{FF2B5EF4-FFF2-40B4-BE49-F238E27FC236}">
                <a16:creationId xmlns:a16="http://schemas.microsoft.com/office/drawing/2014/main" id="{3C0B747C-AC96-CA99-4869-1455800224B2}"/>
              </a:ext>
            </a:extLst>
          </p:cNvPr>
          <p:cNvSpPr/>
          <p:nvPr/>
        </p:nvSpPr>
        <p:spPr>
          <a:xfrm>
            <a:off x="7824438" y="5148146"/>
            <a:ext cx="3150219" cy="334536"/>
          </a:xfrm>
          <a:prstGeom prst="left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78355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32B2FAC-C9D7-4743-86DC-5B3DEE989772}"/>
              </a:ext>
            </a:extLst>
          </p:cNvPr>
          <p:cNvSpPr/>
          <p:nvPr/>
        </p:nvSpPr>
        <p:spPr>
          <a:xfrm>
            <a:off x="0" y="6007525"/>
            <a:ext cx="12192000" cy="766585"/>
          </a:xfrm>
          <a:prstGeom prst="rect">
            <a:avLst/>
          </a:prstGeom>
          <a:solidFill>
            <a:srgbClr val="115C45"/>
          </a:solidFill>
          <a:ln>
            <a:solidFill>
              <a:srgbClr val="115C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2744AC4F-6AE5-47BB-961C-CB0F8B25B88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613" y="6139864"/>
            <a:ext cx="8431142" cy="552240"/>
          </a:xfrm>
          <a:prstGeom prst="rect">
            <a:avLst/>
          </a:prstGeom>
        </p:spPr>
      </p:pic>
      <p:sp>
        <p:nvSpPr>
          <p:cNvPr id="17" name="Title 16">
            <a:extLst>
              <a:ext uri="{FF2B5EF4-FFF2-40B4-BE49-F238E27FC236}">
                <a16:creationId xmlns:a16="http://schemas.microsoft.com/office/drawing/2014/main" id="{FF66CFC3-B0DA-420E-8319-1C4B0F98BEA3}"/>
              </a:ext>
            </a:extLst>
          </p:cNvPr>
          <p:cNvSpPr>
            <a:spLocks noGrp="1"/>
          </p:cNvSpPr>
          <p:nvPr>
            <p:ph type="title"/>
          </p:nvPr>
        </p:nvSpPr>
        <p:spPr>
          <a:xfrm>
            <a:off x="838200" y="22114"/>
            <a:ext cx="10515600" cy="1325563"/>
          </a:xfrm>
        </p:spPr>
        <p:txBody>
          <a:bodyPr/>
          <a:lstStyle/>
          <a:p>
            <a:r>
              <a:rPr lang="en-US"/>
              <a:t>Evidence Request Table</a:t>
            </a:r>
          </a:p>
        </p:txBody>
      </p:sp>
      <p:sp>
        <p:nvSpPr>
          <p:cNvPr id="2" name="Rectangle 1">
            <a:extLst>
              <a:ext uri="{FF2B5EF4-FFF2-40B4-BE49-F238E27FC236}">
                <a16:creationId xmlns:a16="http://schemas.microsoft.com/office/drawing/2014/main" id="{47253FE5-C603-4FF3-A359-071896954C2A}"/>
              </a:ext>
            </a:extLst>
          </p:cNvPr>
          <p:cNvSpPr/>
          <p:nvPr/>
        </p:nvSpPr>
        <p:spPr>
          <a:xfrm>
            <a:off x="2256639" y="6216242"/>
            <a:ext cx="6509856" cy="475862"/>
          </a:xfrm>
          <a:prstGeom prst="rect">
            <a:avLst/>
          </a:prstGeom>
          <a:solidFill>
            <a:srgbClr val="115C45"/>
          </a:solidFill>
          <a:ln>
            <a:solidFill>
              <a:srgbClr val="115C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115C45"/>
                </a:solidFill>
              </a:ln>
              <a:solidFill>
                <a:srgbClr val="115C45"/>
              </a:solidFill>
              <a:effectLst/>
              <a:uLnTx/>
              <a:uFillTx/>
              <a:latin typeface="Calibri" panose="020F0502020204030204"/>
              <a:ea typeface="+mn-ea"/>
              <a:cs typeface="+mn-cs"/>
            </a:endParaRPr>
          </a:p>
        </p:txBody>
      </p:sp>
      <p:pic>
        <p:nvPicPr>
          <p:cNvPr id="56" name="Picture 56" descr="Table&#10;&#10;Description automatically generated">
            <a:extLst>
              <a:ext uri="{FF2B5EF4-FFF2-40B4-BE49-F238E27FC236}">
                <a16:creationId xmlns:a16="http://schemas.microsoft.com/office/drawing/2014/main" id="{FF8CB16C-0464-9B50-F2DD-6F2D130B10F4}"/>
              </a:ext>
            </a:extLst>
          </p:cNvPr>
          <p:cNvPicPr>
            <a:picLocks noChangeAspect="1"/>
          </p:cNvPicPr>
          <p:nvPr/>
        </p:nvPicPr>
        <p:blipFill>
          <a:blip r:embed="rId4"/>
          <a:stretch>
            <a:fillRect/>
          </a:stretch>
        </p:blipFill>
        <p:spPr>
          <a:xfrm>
            <a:off x="421889" y="1384306"/>
            <a:ext cx="11273881" cy="4191607"/>
          </a:xfrm>
          <a:prstGeom prst="rect">
            <a:avLst/>
          </a:prstGeom>
        </p:spPr>
      </p:pic>
      <p:sp>
        <p:nvSpPr>
          <p:cNvPr id="3" name="Rectangle 2">
            <a:extLst>
              <a:ext uri="{FF2B5EF4-FFF2-40B4-BE49-F238E27FC236}">
                <a16:creationId xmlns:a16="http://schemas.microsoft.com/office/drawing/2014/main" id="{E2370182-24D7-4C3F-A34B-273C18BF6A59}"/>
              </a:ext>
            </a:extLst>
          </p:cNvPr>
          <p:cNvSpPr/>
          <p:nvPr/>
        </p:nvSpPr>
        <p:spPr>
          <a:xfrm>
            <a:off x="4471639" y="1471961"/>
            <a:ext cx="1918010" cy="4114800"/>
          </a:xfrm>
          <a:prstGeom prst="rect">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32998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32B2FAC-C9D7-4743-86DC-5B3DEE989772}"/>
              </a:ext>
            </a:extLst>
          </p:cNvPr>
          <p:cNvSpPr/>
          <p:nvPr/>
        </p:nvSpPr>
        <p:spPr>
          <a:xfrm>
            <a:off x="0" y="6007525"/>
            <a:ext cx="12192000" cy="766585"/>
          </a:xfrm>
          <a:prstGeom prst="rect">
            <a:avLst/>
          </a:prstGeom>
          <a:solidFill>
            <a:srgbClr val="115C45"/>
          </a:solidFill>
          <a:ln>
            <a:solidFill>
              <a:srgbClr val="115C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2744AC4F-6AE5-47BB-961C-CB0F8B25B88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613" y="6139864"/>
            <a:ext cx="8431142" cy="552240"/>
          </a:xfrm>
          <a:prstGeom prst="rect">
            <a:avLst/>
          </a:prstGeom>
        </p:spPr>
      </p:pic>
      <p:sp>
        <p:nvSpPr>
          <p:cNvPr id="17" name="Title 16">
            <a:extLst>
              <a:ext uri="{FF2B5EF4-FFF2-40B4-BE49-F238E27FC236}">
                <a16:creationId xmlns:a16="http://schemas.microsoft.com/office/drawing/2014/main" id="{FF66CFC3-B0DA-420E-8319-1C4B0F98BEA3}"/>
              </a:ext>
            </a:extLst>
          </p:cNvPr>
          <p:cNvSpPr>
            <a:spLocks noGrp="1"/>
          </p:cNvSpPr>
          <p:nvPr>
            <p:ph type="title"/>
          </p:nvPr>
        </p:nvSpPr>
        <p:spPr>
          <a:xfrm>
            <a:off x="838200" y="22114"/>
            <a:ext cx="10515600" cy="1325563"/>
          </a:xfrm>
        </p:spPr>
        <p:txBody>
          <a:bodyPr/>
          <a:lstStyle/>
          <a:p>
            <a:r>
              <a:rPr lang="en-US"/>
              <a:t>Evidence Request Table</a:t>
            </a:r>
          </a:p>
        </p:txBody>
      </p:sp>
      <p:sp>
        <p:nvSpPr>
          <p:cNvPr id="2" name="Rectangle 1">
            <a:extLst>
              <a:ext uri="{FF2B5EF4-FFF2-40B4-BE49-F238E27FC236}">
                <a16:creationId xmlns:a16="http://schemas.microsoft.com/office/drawing/2014/main" id="{47253FE5-C603-4FF3-A359-071896954C2A}"/>
              </a:ext>
            </a:extLst>
          </p:cNvPr>
          <p:cNvSpPr/>
          <p:nvPr/>
        </p:nvSpPr>
        <p:spPr>
          <a:xfrm>
            <a:off x="2256639" y="6216242"/>
            <a:ext cx="6509856" cy="475862"/>
          </a:xfrm>
          <a:prstGeom prst="rect">
            <a:avLst/>
          </a:prstGeom>
          <a:solidFill>
            <a:srgbClr val="115C45"/>
          </a:solidFill>
          <a:ln>
            <a:solidFill>
              <a:srgbClr val="115C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115C45"/>
                </a:solidFill>
              </a:ln>
              <a:solidFill>
                <a:srgbClr val="115C45"/>
              </a:solidFill>
              <a:effectLst/>
              <a:uLnTx/>
              <a:uFillTx/>
              <a:latin typeface="Calibri" panose="020F0502020204030204"/>
              <a:ea typeface="+mn-ea"/>
              <a:cs typeface="+mn-cs"/>
            </a:endParaRPr>
          </a:p>
        </p:txBody>
      </p:sp>
      <p:graphicFrame>
        <p:nvGraphicFramePr>
          <p:cNvPr id="5" name="Table 4">
            <a:extLst>
              <a:ext uri="{FF2B5EF4-FFF2-40B4-BE49-F238E27FC236}">
                <a16:creationId xmlns:a16="http://schemas.microsoft.com/office/drawing/2014/main" id="{CF4674F2-4617-4298-B47B-4C7350D25ACF}"/>
              </a:ext>
            </a:extLst>
          </p:cNvPr>
          <p:cNvGraphicFramePr>
            <a:graphicFrameLocks noGrp="1"/>
          </p:cNvGraphicFramePr>
          <p:nvPr>
            <p:extLst>
              <p:ext uri="{D42A27DB-BD31-4B8C-83A1-F6EECF244321}">
                <p14:modId xmlns:p14="http://schemas.microsoft.com/office/powerpoint/2010/main" val="3582874730"/>
              </p:ext>
            </p:extLst>
          </p:nvPr>
        </p:nvGraphicFramePr>
        <p:xfrm>
          <a:off x="550126" y="1051521"/>
          <a:ext cx="11091748" cy="4754958"/>
        </p:xfrm>
        <a:graphic>
          <a:graphicData uri="http://schemas.openxmlformats.org/drawingml/2006/table">
            <a:tbl>
              <a:tblPr/>
              <a:tblGrid>
                <a:gridCol w="1119541">
                  <a:extLst>
                    <a:ext uri="{9D8B030D-6E8A-4147-A177-3AD203B41FA5}">
                      <a16:colId xmlns:a16="http://schemas.microsoft.com/office/drawing/2014/main" val="1056168132"/>
                    </a:ext>
                  </a:extLst>
                </a:gridCol>
                <a:gridCol w="2207983">
                  <a:extLst>
                    <a:ext uri="{9D8B030D-6E8A-4147-A177-3AD203B41FA5}">
                      <a16:colId xmlns:a16="http://schemas.microsoft.com/office/drawing/2014/main" val="216727593"/>
                    </a:ext>
                  </a:extLst>
                </a:gridCol>
                <a:gridCol w="507940">
                  <a:extLst>
                    <a:ext uri="{9D8B030D-6E8A-4147-A177-3AD203B41FA5}">
                      <a16:colId xmlns:a16="http://schemas.microsoft.com/office/drawing/2014/main" val="2584893567"/>
                    </a:ext>
                  </a:extLst>
                </a:gridCol>
                <a:gridCol w="2125055">
                  <a:extLst>
                    <a:ext uri="{9D8B030D-6E8A-4147-A177-3AD203B41FA5}">
                      <a16:colId xmlns:a16="http://schemas.microsoft.com/office/drawing/2014/main" val="1968633324"/>
                    </a:ext>
                  </a:extLst>
                </a:gridCol>
                <a:gridCol w="380809">
                  <a:extLst>
                    <a:ext uri="{9D8B030D-6E8A-4147-A177-3AD203B41FA5}">
                      <a16:colId xmlns:a16="http://schemas.microsoft.com/office/drawing/2014/main" val="529159568"/>
                    </a:ext>
                  </a:extLst>
                </a:gridCol>
                <a:gridCol w="1494263">
                  <a:extLst>
                    <a:ext uri="{9D8B030D-6E8A-4147-A177-3AD203B41FA5}">
                      <a16:colId xmlns:a16="http://schemas.microsoft.com/office/drawing/2014/main" val="2714675404"/>
                    </a:ext>
                  </a:extLst>
                </a:gridCol>
                <a:gridCol w="635620">
                  <a:extLst>
                    <a:ext uri="{9D8B030D-6E8A-4147-A177-3AD203B41FA5}">
                      <a16:colId xmlns:a16="http://schemas.microsoft.com/office/drawing/2014/main" val="1119135787"/>
                    </a:ext>
                  </a:extLst>
                </a:gridCol>
                <a:gridCol w="1500996">
                  <a:extLst>
                    <a:ext uri="{9D8B030D-6E8A-4147-A177-3AD203B41FA5}">
                      <a16:colId xmlns:a16="http://schemas.microsoft.com/office/drawing/2014/main" val="156045102"/>
                    </a:ext>
                  </a:extLst>
                </a:gridCol>
                <a:gridCol w="1119541">
                  <a:extLst>
                    <a:ext uri="{9D8B030D-6E8A-4147-A177-3AD203B41FA5}">
                      <a16:colId xmlns:a16="http://schemas.microsoft.com/office/drawing/2014/main" val="985939532"/>
                    </a:ext>
                  </a:extLst>
                </a:gridCol>
              </a:tblGrid>
              <a:tr h="1293387">
                <a:tc>
                  <a:txBody>
                    <a:bodyPr/>
                    <a:lstStyle/>
                    <a:p>
                      <a:pPr algn="l" fontAlgn="b"/>
                      <a:r>
                        <a:rPr lang="en-US" sz="1000" b="1" i="0" u="none" strike="noStrike">
                          <a:solidFill>
                            <a:srgbClr val="000000"/>
                          </a:solidFill>
                          <a:effectLst/>
                          <a:latin typeface="Calibri" panose="020F0502020204030204" pitchFamily="34" charset="0"/>
                          <a:hlinkClick r:id="rId4"/>
                        </a:rPr>
                        <a:t>Program or Office Name</a:t>
                      </a:r>
                      <a:endParaRPr lang="en-US" sz="1000" b="1" i="0" u="none" strike="noStrike">
                        <a:solidFill>
                          <a:srgbClr val="000000"/>
                        </a:solidFill>
                        <a:effectLst/>
                        <a:latin typeface="Calibri" panose="020F0502020204030204" pitchFamily="34" charset="0"/>
                      </a:endParaRP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1000" b="1" i="0" u="none" strike="noStrike">
                          <a:solidFill>
                            <a:srgbClr val="000000"/>
                          </a:solidFill>
                          <a:effectLst/>
                          <a:latin typeface="Calibri" panose="020F0502020204030204" pitchFamily="34" charset="0"/>
                        </a:rPr>
                        <a:t>Evidence identified</a:t>
                      </a: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1000" b="1" i="0" u="none" strike="noStrike">
                          <a:solidFill>
                            <a:srgbClr val="000000"/>
                          </a:solidFill>
                          <a:effectLst/>
                          <a:latin typeface="Calibri" panose="020F0502020204030204" pitchFamily="34" charset="0"/>
                        </a:rPr>
                        <a:t>HLC Criterion/Core Component Code</a:t>
                      </a: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1000" b="1" i="0" u="none" strike="noStrike">
                          <a:solidFill>
                            <a:srgbClr val="000000"/>
                          </a:solidFill>
                          <a:effectLst/>
                          <a:latin typeface="Calibri" panose="020F0502020204030204" pitchFamily="34" charset="0"/>
                        </a:rPr>
                        <a:t>HLC Criterion/Core Component</a:t>
                      </a: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1000" b="1" i="0" u="none" strike="noStrike">
                          <a:solidFill>
                            <a:srgbClr val="000000"/>
                          </a:solidFill>
                          <a:effectLst/>
                          <a:latin typeface="Calibri" panose="020F0502020204030204" pitchFamily="34" charset="0"/>
                        </a:rPr>
                        <a:t>Evidence Uploaded (Y/N)</a:t>
                      </a: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1000" b="1" i="0" u="none" strike="noStrike">
                          <a:solidFill>
                            <a:srgbClr val="000000"/>
                          </a:solidFill>
                          <a:effectLst/>
                          <a:latin typeface="Calibri" panose="020F0502020204030204" pitchFamily="34" charset="0"/>
                        </a:rPr>
                        <a:t>If No, please provide reason</a:t>
                      </a: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1000" b="1" i="0" u="none" strike="noStrike">
                          <a:solidFill>
                            <a:srgbClr val="000000"/>
                          </a:solidFill>
                          <a:effectLst/>
                          <a:latin typeface="Calibri" panose="020F0502020204030204" pitchFamily="34" charset="0"/>
                        </a:rPr>
                        <a:t>Is there alternative or additional documentation that could be used as evidence? Y/N</a:t>
                      </a: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1000" b="1" i="0" u="none" strike="noStrike">
                          <a:solidFill>
                            <a:srgbClr val="000000"/>
                          </a:solidFill>
                          <a:effectLst/>
                          <a:latin typeface="Calibri" panose="020F0502020204030204" pitchFamily="34" charset="0"/>
                        </a:rPr>
                        <a:t>If yes, upload to folder and indicate name of document below.</a:t>
                      </a: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1000" b="1" i="0" u="none" strike="noStrike">
                          <a:solidFill>
                            <a:srgbClr val="000000"/>
                          </a:solidFill>
                          <a:effectLst/>
                          <a:latin typeface="Calibri" panose="020F0502020204030204" pitchFamily="34" charset="0"/>
                        </a:rPr>
                        <a:t>Upload Folder Link</a:t>
                      </a: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096901372"/>
                  </a:ext>
                </a:extLst>
              </a:tr>
              <a:tr h="778330">
                <a:tc>
                  <a:txBody>
                    <a:bodyPr/>
                    <a:lstStyle/>
                    <a:p>
                      <a:pPr algn="l" fontAlgn="b"/>
                      <a:r>
                        <a:rPr lang="en-US" sz="1000" b="1" i="0" u="none" strike="noStrike">
                          <a:solidFill>
                            <a:srgbClr val="000000"/>
                          </a:solidFill>
                          <a:effectLst/>
                          <a:latin typeface="Calibri" panose="020F0502020204030204" pitchFamily="34" charset="0"/>
                        </a:rPr>
                        <a:t>Vice President for Finance &amp; Administration</a:t>
                      </a: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l" fontAlgn="b"/>
                      <a:r>
                        <a:rPr lang="en-US" sz="1000" b="0" i="0" u="none" strike="noStrike">
                          <a:solidFill>
                            <a:srgbClr val="000000"/>
                          </a:solidFill>
                          <a:effectLst/>
                          <a:latin typeface="Calibri" panose="020F0502020204030204" pitchFamily="34" charset="0"/>
                        </a:rPr>
                        <a:t>Univerity and unit budget documents - VPFA archives</a:t>
                      </a: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1" i="0" u="none" strike="noStrike">
                          <a:solidFill>
                            <a:srgbClr val="000000"/>
                          </a:solidFill>
                          <a:effectLst/>
                          <a:latin typeface="Calibri" panose="020F0502020204030204" pitchFamily="34" charset="0"/>
                        </a:rPr>
                        <a:t>1.B.2</a:t>
                      </a: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1" i="0" u="none" strike="noStrike">
                          <a:solidFill>
                            <a:srgbClr val="000000"/>
                          </a:solidFill>
                          <a:effectLst/>
                          <a:latin typeface="Calibri" panose="020F0502020204030204" pitchFamily="34" charset="0"/>
                        </a:rPr>
                        <a:t>The institution’s educational responsibilities take primacy over other purposes, such as generating financial returns for investors, contributing to a related or parent organization, or supporting external interests. </a:t>
                      </a: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Y</a:t>
                      </a: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University Budget Books for FY 20, 21, 22, 23; Budget planning guidance sent to VPs in Fall 2022</a:t>
                      </a: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sng" strike="noStrike">
                          <a:solidFill>
                            <a:srgbClr val="0563C1"/>
                          </a:solidFill>
                          <a:effectLst/>
                          <a:latin typeface="Calibri" panose="020F0502020204030204" pitchFamily="34" charset="0"/>
                          <a:hlinkClick r:id="rId5"/>
                        </a:rPr>
                        <a:t>Subcomponent 1B2</a:t>
                      </a:r>
                      <a:endParaRPr lang="en-US" sz="1000" b="0" i="0" u="sng" strike="noStrike">
                        <a:solidFill>
                          <a:srgbClr val="0563C1"/>
                        </a:solidFill>
                        <a:effectLst/>
                        <a:latin typeface="Calibri" panose="020F0502020204030204" pitchFamily="34" charset="0"/>
                      </a:endParaRP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7851507"/>
                  </a:ext>
                </a:extLst>
              </a:tr>
              <a:tr h="918820">
                <a:tc>
                  <a:txBody>
                    <a:bodyPr/>
                    <a:lstStyle/>
                    <a:p>
                      <a:pPr algn="l" fontAlgn="b"/>
                      <a:r>
                        <a:rPr lang="en-US" sz="1000" b="1" i="0" u="none" strike="noStrike">
                          <a:solidFill>
                            <a:srgbClr val="000000"/>
                          </a:solidFill>
                          <a:effectLst/>
                          <a:latin typeface="Calibri" panose="020F0502020204030204" pitchFamily="34" charset="0"/>
                        </a:rPr>
                        <a:t>Vice President for Finance &amp; Administration</a:t>
                      </a: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l" fontAlgn="b"/>
                      <a:r>
                        <a:rPr lang="en-US" sz="1000" b="0" i="0" u="none" strike="noStrike">
                          <a:solidFill>
                            <a:srgbClr val="000000"/>
                          </a:solidFill>
                          <a:effectLst/>
                          <a:latin typeface="Calibri" panose="020F0502020204030204" pitchFamily="34" charset="0"/>
                        </a:rPr>
                        <a:t>Records from Capital Planning and Facilities Committee</a:t>
                      </a: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1" i="0" u="none" strike="noStrike">
                          <a:solidFill>
                            <a:srgbClr val="000000"/>
                          </a:solidFill>
                          <a:effectLst/>
                          <a:latin typeface="Calibri" panose="020F0502020204030204" pitchFamily="34" charset="0"/>
                        </a:rPr>
                        <a:t>1.B.2</a:t>
                      </a: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1" i="0" u="none" strike="noStrike">
                          <a:solidFill>
                            <a:srgbClr val="000000"/>
                          </a:solidFill>
                          <a:effectLst/>
                          <a:latin typeface="Calibri" panose="020F0502020204030204" pitchFamily="34" charset="0"/>
                        </a:rPr>
                        <a:t>The institution’s educational responsibilities take primacy over other purposes, such as generating financial returns for investors, contributing to a related or parent organization, or supporting external interests. </a:t>
                      </a: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Y</a:t>
                      </a: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Meeting minute and agendas from the Capital Planning and Facilities committee when this was discussed.(Relevant sections highlighted)  </a:t>
                      </a: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sng" strike="noStrike">
                          <a:solidFill>
                            <a:srgbClr val="0563C1"/>
                          </a:solidFill>
                          <a:effectLst/>
                          <a:latin typeface="Calibri" panose="020F0502020204030204" pitchFamily="34" charset="0"/>
                          <a:hlinkClick r:id="rId5"/>
                        </a:rPr>
                        <a:t>Subcomponent 1B2</a:t>
                      </a:r>
                      <a:endParaRPr lang="en-US" sz="1000" b="0" i="0" u="sng" strike="noStrike">
                        <a:solidFill>
                          <a:srgbClr val="0563C1"/>
                        </a:solidFill>
                        <a:effectLst/>
                        <a:latin typeface="Calibri" panose="020F0502020204030204" pitchFamily="34" charset="0"/>
                      </a:endParaRP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2501094"/>
                  </a:ext>
                </a:extLst>
              </a:tr>
              <a:tr h="1381761">
                <a:tc>
                  <a:txBody>
                    <a:bodyPr/>
                    <a:lstStyle/>
                    <a:p>
                      <a:pPr algn="l" fontAlgn="b"/>
                      <a:r>
                        <a:rPr lang="en-US" sz="1000" b="1" i="0" u="none" strike="noStrike">
                          <a:solidFill>
                            <a:srgbClr val="000000"/>
                          </a:solidFill>
                          <a:effectLst/>
                          <a:latin typeface="Calibri" panose="020F0502020204030204" pitchFamily="34" charset="0"/>
                        </a:rPr>
                        <a:t>Vice President for Finance &amp; Administration</a:t>
                      </a: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l" fontAlgn="b"/>
                      <a:r>
                        <a:rPr lang="en-US" sz="1000" b="0" i="0" u="none" strike="noStrike">
                          <a:solidFill>
                            <a:srgbClr val="000000"/>
                          </a:solidFill>
                          <a:effectLst/>
                          <a:latin typeface="Calibri" panose="020F0502020204030204" pitchFamily="34" charset="0"/>
                        </a:rPr>
                        <a:t>Vendor and consultant receipts from procurement/Bobcat Buy</a:t>
                      </a: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1" i="0" u="none" strike="noStrike">
                          <a:solidFill>
                            <a:srgbClr val="000000"/>
                          </a:solidFill>
                          <a:effectLst/>
                          <a:latin typeface="Calibri" panose="020F0502020204030204" pitchFamily="34" charset="0"/>
                        </a:rPr>
                        <a:t>1.B.3</a:t>
                      </a: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1" i="0" u="none" strike="noStrike">
                          <a:solidFill>
                            <a:srgbClr val="000000"/>
                          </a:solidFill>
                          <a:effectLst/>
                          <a:latin typeface="Calibri" panose="020F0502020204030204" pitchFamily="34" charset="0"/>
                        </a:rPr>
                        <a:t>The institution engages with its external constituencies and responds to their needs as its mission and capacity allow.</a:t>
                      </a: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N</a:t>
                      </a: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Receipts or other documentation from procurement or Bobcat Buy would not answer the question about how we engage our external constituencies.  and the University responds with actions.</a:t>
                      </a: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Y</a:t>
                      </a: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Better evidence might be mtg agendas, conference schedules, mtg schedules, minutes where needs are discussed. Reach out to Event services or units hosting these events/mtgs.</a:t>
                      </a: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sng" strike="noStrike">
                          <a:solidFill>
                            <a:srgbClr val="0563C1"/>
                          </a:solidFill>
                          <a:effectLst/>
                          <a:latin typeface="Calibri" panose="020F0502020204030204" pitchFamily="34" charset="0"/>
                          <a:hlinkClick r:id="rId6"/>
                        </a:rPr>
                        <a:t>Subcomponent 1B3</a:t>
                      </a:r>
                      <a:endParaRPr lang="en-US" sz="1000" b="0" i="0" u="sng" strike="noStrike">
                        <a:solidFill>
                          <a:srgbClr val="0563C1"/>
                        </a:solidFill>
                        <a:effectLst/>
                        <a:latin typeface="Calibri" panose="020F0502020204030204" pitchFamily="34" charset="0"/>
                      </a:endParaRPr>
                    </a:p>
                  </a:txBody>
                  <a:tcPr marL="6799" marR="6799" marT="67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859108"/>
                  </a:ext>
                </a:extLst>
              </a:tr>
            </a:tbl>
          </a:graphicData>
        </a:graphic>
      </p:graphicFrame>
      <p:sp>
        <p:nvSpPr>
          <p:cNvPr id="9" name="Rectangle 8">
            <a:extLst>
              <a:ext uri="{FF2B5EF4-FFF2-40B4-BE49-F238E27FC236}">
                <a16:creationId xmlns:a16="http://schemas.microsoft.com/office/drawing/2014/main" id="{493C93B8-1312-43CD-ADDD-6FAB6DBCDE7F}"/>
              </a:ext>
            </a:extLst>
          </p:cNvPr>
          <p:cNvSpPr/>
          <p:nvPr/>
        </p:nvSpPr>
        <p:spPr>
          <a:xfrm>
            <a:off x="6826183" y="4404731"/>
            <a:ext cx="3700568" cy="1401748"/>
          </a:xfrm>
          <a:prstGeom prst="rect">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483705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8D052-9F99-CFB4-D7BF-D43F0CEF9765}"/>
              </a:ext>
            </a:extLst>
          </p:cNvPr>
          <p:cNvSpPr>
            <a:spLocks noGrp="1"/>
          </p:cNvSpPr>
          <p:nvPr>
            <p:ph type="title"/>
          </p:nvPr>
        </p:nvSpPr>
        <p:spPr/>
        <p:txBody>
          <a:bodyPr/>
          <a:lstStyle/>
          <a:p>
            <a:r>
              <a:rPr lang="en-US" dirty="0">
                <a:cs typeface="Calibri Light"/>
              </a:rPr>
              <a:t>Using Core Components to Help Understand</a:t>
            </a:r>
          </a:p>
        </p:txBody>
      </p:sp>
      <p:sp>
        <p:nvSpPr>
          <p:cNvPr id="3" name="Content Placeholder 2">
            <a:extLst>
              <a:ext uri="{FF2B5EF4-FFF2-40B4-BE49-F238E27FC236}">
                <a16:creationId xmlns:a16="http://schemas.microsoft.com/office/drawing/2014/main" id="{BD0628B4-DF37-D28F-97D2-15C01E9CA736}"/>
              </a:ext>
            </a:extLst>
          </p:cNvPr>
          <p:cNvSpPr>
            <a:spLocks noGrp="1"/>
          </p:cNvSpPr>
          <p:nvPr>
            <p:ph idx="1"/>
          </p:nvPr>
        </p:nvSpPr>
        <p:spPr>
          <a:xfrm>
            <a:off x="838200" y="1640898"/>
            <a:ext cx="10515600" cy="1623312"/>
          </a:xfrm>
        </p:spPr>
        <p:txBody>
          <a:bodyPr vert="horz" lIns="91440" tIns="45720" rIns="91440" bIns="45720" rtlCol="0" anchor="t">
            <a:normAutofit/>
          </a:bodyPr>
          <a:lstStyle/>
          <a:p>
            <a:r>
              <a:rPr lang="en-US" dirty="0">
                <a:cs typeface="Calibri"/>
              </a:rPr>
              <a:t>If you aren't sure what the subcomponent is talking about, you can move one or two levels up for a broader view.</a:t>
            </a:r>
          </a:p>
          <a:p>
            <a:r>
              <a:rPr lang="en-US" dirty="0">
                <a:ea typeface="+mn-lt"/>
                <a:cs typeface="+mn-lt"/>
              </a:rPr>
              <a:t>Use this link: </a:t>
            </a:r>
            <a:r>
              <a:rPr lang="en-US" dirty="0">
                <a:ea typeface="+mn-lt"/>
                <a:cs typeface="+mn-lt"/>
                <a:hlinkClick r:id="rId3"/>
              </a:rPr>
              <a:t>HLC Criteria and Core Components</a:t>
            </a:r>
            <a:r>
              <a:rPr lang="en-US" dirty="0">
                <a:ea typeface="+mn-lt"/>
                <a:cs typeface="+mn-lt"/>
              </a:rPr>
              <a:t> to find more info</a:t>
            </a:r>
            <a:endParaRPr lang="en-US" dirty="0">
              <a:cs typeface="Calibri"/>
            </a:endParaRPr>
          </a:p>
          <a:p>
            <a:endParaRPr lang="en-US" dirty="0">
              <a:cs typeface="Calibri"/>
            </a:endParaRPr>
          </a:p>
          <a:p>
            <a:pPr marL="0" indent="0">
              <a:buNone/>
            </a:pPr>
            <a:endParaRPr lang="en-US" dirty="0">
              <a:ea typeface="+mn-lt"/>
              <a:cs typeface="+mn-lt"/>
            </a:endParaRPr>
          </a:p>
          <a:p>
            <a:endParaRPr lang="en-US" dirty="0">
              <a:ea typeface="+mn-lt"/>
              <a:cs typeface="+mn-lt"/>
            </a:endParaRPr>
          </a:p>
        </p:txBody>
      </p:sp>
      <p:graphicFrame>
        <p:nvGraphicFramePr>
          <p:cNvPr id="4" name="Table 4">
            <a:extLst>
              <a:ext uri="{FF2B5EF4-FFF2-40B4-BE49-F238E27FC236}">
                <a16:creationId xmlns:a16="http://schemas.microsoft.com/office/drawing/2014/main" id="{75D5AB56-CB7F-CAC0-EAFB-79233A9E20FB}"/>
              </a:ext>
            </a:extLst>
          </p:cNvPr>
          <p:cNvGraphicFramePr>
            <a:graphicFrameLocks noGrp="1"/>
          </p:cNvGraphicFramePr>
          <p:nvPr>
            <p:extLst>
              <p:ext uri="{D42A27DB-BD31-4B8C-83A1-F6EECF244321}">
                <p14:modId xmlns:p14="http://schemas.microsoft.com/office/powerpoint/2010/main" val="3001862258"/>
              </p:ext>
            </p:extLst>
          </p:nvPr>
        </p:nvGraphicFramePr>
        <p:xfrm>
          <a:off x="1012174" y="3432259"/>
          <a:ext cx="9306712" cy="1920240"/>
        </p:xfrm>
        <a:graphic>
          <a:graphicData uri="http://schemas.openxmlformats.org/drawingml/2006/table">
            <a:tbl>
              <a:tblPr firstRow="1" bandRow="1">
                <a:tableStyleId>{5940675A-B579-460E-94D1-54222C63F5DA}</a:tableStyleId>
              </a:tblPr>
              <a:tblGrid>
                <a:gridCol w="3235881">
                  <a:extLst>
                    <a:ext uri="{9D8B030D-6E8A-4147-A177-3AD203B41FA5}">
                      <a16:colId xmlns:a16="http://schemas.microsoft.com/office/drawing/2014/main" val="90765168"/>
                    </a:ext>
                  </a:extLst>
                </a:gridCol>
                <a:gridCol w="6070831">
                  <a:extLst>
                    <a:ext uri="{9D8B030D-6E8A-4147-A177-3AD203B41FA5}">
                      <a16:colId xmlns:a16="http://schemas.microsoft.com/office/drawing/2014/main" val="652597826"/>
                    </a:ext>
                  </a:extLst>
                </a:gridCol>
              </a:tblGrid>
              <a:tr h="370840">
                <a:tc>
                  <a:txBody>
                    <a:bodyPr/>
                    <a:lstStyle/>
                    <a:p>
                      <a:r>
                        <a:rPr lang="en-US" u="sng" dirty="0"/>
                        <a:t>Criterion</a:t>
                      </a:r>
                      <a:r>
                        <a:rPr lang="en-US" dirty="0"/>
                        <a:t> 3</a:t>
                      </a:r>
                    </a:p>
                  </a:txBody>
                  <a:tcPr/>
                </a:tc>
                <a:tc>
                  <a:txBody>
                    <a:bodyPr/>
                    <a:lstStyle/>
                    <a:p>
                      <a:pPr lvl="0">
                        <a:buNone/>
                      </a:pPr>
                      <a:r>
                        <a:rPr lang="en-US" sz="1800" b="0" i="0" u="none" strike="noStrike" noProof="0" dirty="0">
                          <a:latin typeface="Calibri"/>
                        </a:rPr>
                        <a:t>The institution provides quality education, wherever and however its offerings are delivered.</a:t>
                      </a:r>
                      <a:endParaRPr lang="en-US" dirty="0"/>
                    </a:p>
                  </a:txBody>
                  <a:tcPr/>
                </a:tc>
                <a:extLst>
                  <a:ext uri="{0D108BD9-81ED-4DB2-BD59-A6C34878D82A}">
                    <a16:rowId xmlns:a16="http://schemas.microsoft.com/office/drawing/2014/main" val="321788897"/>
                  </a:ext>
                </a:extLst>
              </a:tr>
              <a:tr h="370840">
                <a:tc>
                  <a:txBody>
                    <a:bodyPr/>
                    <a:lstStyle/>
                    <a:p>
                      <a:pPr indent="457200"/>
                      <a:r>
                        <a:rPr lang="en-US" u="sng" dirty="0"/>
                        <a:t>Core Component</a:t>
                      </a:r>
                      <a:r>
                        <a:rPr lang="en-US" dirty="0"/>
                        <a:t> 3.A.</a:t>
                      </a:r>
                    </a:p>
                  </a:txBody>
                  <a:tcPr/>
                </a:tc>
                <a:tc>
                  <a:txBody>
                    <a:bodyPr/>
                    <a:lstStyle/>
                    <a:p>
                      <a:pPr lvl="0" algn="l">
                        <a:lnSpc>
                          <a:spcPct val="100000"/>
                        </a:lnSpc>
                        <a:spcBef>
                          <a:spcPts val="0"/>
                        </a:spcBef>
                        <a:spcAft>
                          <a:spcPts val="0"/>
                        </a:spcAft>
                        <a:buNone/>
                      </a:pPr>
                      <a:r>
                        <a:rPr lang="en-US" sz="1800" b="0" i="0" u="none" strike="noStrike" noProof="0" dirty="0">
                          <a:latin typeface="Calibri"/>
                        </a:rPr>
                        <a:t>The rigor of the institution’s academic offerings is appropriate to higher education.</a:t>
                      </a:r>
                    </a:p>
                  </a:txBody>
                  <a:tcPr/>
                </a:tc>
                <a:extLst>
                  <a:ext uri="{0D108BD9-81ED-4DB2-BD59-A6C34878D82A}">
                    <a16:rowId xmlns:a16="http://schemas.microsoft.com/office/drawing/2014/main" val="498954852"/>
                  </a:ext>
                </a:extLst>
              </a:tr>
              <a:tr h="370840">
                <a:tc>
                  <a:txBody>
                    <a:bodyPr/>
                    <a:lstStyle/>
                    <a:p>
                      <a:pPr indent="914400"/>
                      <a:r>
                        <a:rPr lang="en-US" u="sng" dirty="0"/>
                        <a:t>Sub-Component</a:t>
                      </a:r>
                      <a:r>
                        <a:rPr lang="en-US" dirty="0"/>
                        <a:t> 3.A.1</a:t>
                      </a:r>
                    </a:p>
                  </a:txBody>
                  <a:tcPr/>
                </a:tc>
                <a:tc>
                  <a:txBody>
                    <a:bodyPr/>
                    <a:lstStyle/>
                    <a:p>
                      <a:pPr lvl="0">
                        <a:buNone/>
                      </a:pPr>
                      <a:r>
                        <a:rPr lang="en-US" sz="1800" b="0" i="0" u="none" strike="noStrike" noProof="0" dirty="0">
                          <a:latin typeface="Calibri"/>
                        </a:rPr>
                        <a:t>Courses and programs are current and require levels of student performance appropriate to the credential awarded.</a:t>
                      </a:r>
                      <a:endParaRPr lang="en-US" dirty="0"/>
                    </a:p>
                  </a:txBody>
                  <a:tcPr/>
                </a:tc>
                <a:extLst>
                  <a:ext uri="{0D108BD9-81ED-4DB2-BD59-A6C34878D82A}">
                    <a16:rowId xmlns:a16="http://schemas.microsoft.com/office/drawing/2014/main" val="1373054528"/>
                  </a:ext>
                </a:extLst>
              </a:tr>
            </a:tbl>
          </a:graphicData>
        </a:graphic>
      </p:graphicFrame>
      <p:pic>
        <p:nvPicPr>
          <p:cNvPr id="8" name="Picture 8" descr="A picture containing clipart&#10;&#10;Description automatically generated">
            <a:extLst>
              <a:ext uri="{FF2B5EF4-FFF2-40B4-BE49-F238E27FC236}">
                <a16:creationId xmlns:a16="http://schemas.microsoft.com/office/drawing/2014/main" id="{F1DABCFC-914F-B460-628A-F22619A71E1C}"/>
              </a:ext>
            </a:extLst>
          </p:cNvPr>
          <p:cNvPicPr>
            <a:picLocks noChangeAspect="1"/>
          </p:cNvPicPr>
          <p:nvPr/>
        </p:nvPicPr>
        <p:blipFill>
          <a:blip r:embed="rId4">
            <a:extLst>
              <a:ext uri="{837473B0-CC2E-450A-ABE3-18F120FF3D39}">
                <a1611:picAttrSrcUrl xmlns:a1611="http://schemas.microsoft.com/office/drawing/2016/11/main" r:id="rId5"/>
              </a:ext>
            </a:extLst>
          </a:blip>
          <a:stretch>
            <a:fillRect/>
          </a:stretch>
        </p:blipFill>
        <p:spPr>
          <a:xfrm>
            <a:off x="10450801" y="3627437"/>
            <a:ext cx="1161762" cy="1161762"/>
          </a:xfrm>
          <a:prstGeom prst="rect">
            <a:avLst/>
          </a:prstGeom>
        </p:spPr>
      </p:pic>
      <p:sp>
        <p:nvSpPr>
          <p:cNvPr id="9" name="TextBox 8">
            <a:extLst>
              <a:ext uri="{FF2B5EF4-FFF2-40B4-BE49-F238E27FC236}">
                <a16:creationId xmlns:a16="http://schemas.microsoft.com/office/drawing/2014/main" id="{202B08C2-DB5B-5E37-5543-CD3BBA6C970F}"/>
              </a:ext>
            </a:extLst>
          </p:cNvPr>
          <p:cNvSpPr txBox="1"/>
          <p:nvPr/>
        </p:nvSpPr>
        <p:spPr>
          <a:xfrm>
            <a:off x="10046711" y="6544108"/>
            <a:ext cx="2143125" cy="317500"/>
          </a:xfrm>
          <a:prstGeom prst="rect">
            <a:avLst/>
          </a:prstGeom>
        </p:spPr>
        <p:txBody>
          <a:bodyPr>
            <a:normAutofit fontScale="47500" lnSpcReduction="20000"/>
          </a:bodyPr>
          <a:lstStyle/>
          <a:p>
            <a:r>
              <a:rPr lang="en-US">
                <a:hlinkClick r:id="rId5"/>
              </a:rPr>
              <a:t>This Photo</a:t>
            </a:r>
            <a:r>
              <a:rPr lang="en-US"/>
              <a:t> by Unknown author is licensed under </a:t>
            </a:r>
            <a:r>
              <a:rPr lang="en-US">
                <a:hlinkClick r:id="rId6"/>
              </a:rPr>
              <a:t>CC BY-SA-NC</a:t>
            </a:r>
            <a:r>
              <a:rPr lang="en-US"/>
              <a:t>.</a:t>
            </a:r>
          </a:p>
        </p:txBody>
      </p:sp>
      <p:pic>
        <p:nvPicPr>
          <p:cNvPr id="11" name="Picture 11" descr="Cartoon Smiley Fragen · Kostenloses Bild auf Pixabay">
            <a:extLst>
              <a:ext uri="{FF2B5EF4-FFF2-40B4-BE49-F238E27FC236}">
                <a16:creationId xmlns:a16="http://schemas.microsoft.com/office/drawing/2014/main" id="{35AAE86A-92F1-C816-3762-66A5997FD84B}"/>
              </a:ext>
            </a:extLst>
          </p:cNvPr>
          <p:cNvPicPr>
            <a:picLocks noChangeAspect="1"/>
          </p:cNvPicPr>
          <p:nvPr/>
        </p:nvPicPr>
        <p:blipFill>
          <a:blip r:embed="rId7"/>
          <a:stretch>
            <a:fillRect/>
          </a:stretch>
        </p:blipFill>
        <p:spPr>
          <a:xfrm>
            <a:off x="2934855" y="5423665"/>
            <a:ext cx="1415472" cy="1056034"/>
          </a:xfrm>
          <a:prstGeom prst="rect">
            <a:avLst/>
          </a:prstGeom>
        </p:spPr>
      </p:pic>
    </p:spTree>
    <p:extLst>
      <p:ext uri="{BB962C8B-B14F-4D97-AF65-F5344CB8AC3E}">
        <p14:creationId xmlns:p14="http://schemas.microsoft.com/office/powerpoint/2010/main" val="48964668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7D43ACFDBE5634DA64FEDF7855D1547" ma:contentTypeVersion="6" ma:contentTypeDescription="Create a new document." ma:contentTypeScope="" ma:versionID="c00df8919e9cec6fb08b19cea9388c4d">
  <xsd:schema xmlns:xsd="http://www.w3.org/2001/XMLSchema" xmlns:xs="http://www.w3.org/2001/XMLSchema" xmlns:p="http://schemas.microsoft.com/office/2006/metadata/properties" xmlns:ns2="7f7c7d23-3e69-4ef1-aea8-a251adc1d503" xmlns:ns3="f1018dbc-5282-48c8-9eb4-0c31570f1c73" targetNamespace="http://schemas.microsoft.com/office/2006/metadata/properties" ma:root="true" ma:fieldsID="7d6c025997133d04bc6211a8e7dda007" ns2:_="" ns3:_="">
    <xsd:import namespace="7f7c7d23-3e69-4ef1-aea8-a251adc1d503"/>
    <xsd:import namespace="f1018dbc-5282-48c8-9eb4-0c31570f1c7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7c7d23-3e69-4ef1-aea8-a251adc1d50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1018dbc-5282-48c8-9eb4-0c31570f1c7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9E2F445-2617-46C4-8A24-3A54709DD6C7}">
  <ds:schemaRefs>
    <ds:schemaRef ds:uri="7f7c7d23-3e69-4ef1-aea8-a251adc1d503"/>
    <ds:schemaRef ds:uri="f1018dbc-5282-48c8-9eb4-0c31570f1c7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058241A1-FF31-41F9-B2C8-43B86696D264}">
  <ds:schemaRefs>
    <ds:schemaRef ds:uri="http://schemas.microsoft.com/sharepoint/v3/contenttype/forms"/>
  </ds:schemaRefs>
</ds:datastoreItem>
</file>

<file path=customXml/itemProps3.xml><?xml version="1.0" encoding="utf-8"?>
<ds:datastoreItem xmlns:ds="http://schemas.openxmlformats.org/officeDocument/2006/customXml" ds:itemID="{9E8ADDE0-45EA-484F-8028-7D8128128C0F}">
  <ds:schemaRefs>
    <ds:schemaRef ds:uri="http://purl.org/dc/dcmitype/"/>
    <ds:schemaRef ds:uri="http://schemas.openxmlformats.org/package/2006/metadata/core-properties"/>
    <ds:schemaRef ds:uri="http://www.w3.org/XML/1998/namespace"/>
    <ds:schemaRef ds:uri="http://purl.org/dc/elements/1.1/"/>
    <ds:schemaRef ds:uri="7f7c7d23-3e69-4ef1-aea8-a251adc1d503"/>
    <ds:schemaRef ds:uri="http://schemas.microsoft.com/office/infopath/2007/PartnerControls"/>
    <ds:schemaRef ds:uri="http://schemas.microsoft.com/office/2006/documentManagement/types"/>
    <ds:schemaRef ds:uri="http://schemas.microsoft.com/office/2006/metadata/properties"/>
    <ds:schemaRef ds:uri="f1018dbc-5282-48c8-9eb4-0c31570f1c73"/>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2314</Words>
  <Application>Microsoft Office PowerPoint</Application>
  <PresentationFormat>Widescreen</PresentationFormat>
  <Paragraphs>193</Paragraphs>
  <Slides>17</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Calibri Light</vt:lpstr>
      <vt:lpstr>Candara</vt:lpstr>
      <vt:lpstr>Segoe UI Semilight</vt:lpstr>
      <vt:lpstr>Ubuntu</vt:lpstr>
      <vt:lpstr>1_Office Theme</vt:lpstr>
      <vt:lpstr>PowerPoint Presentation</vt:lpstr>
      <vt:lpstr>Institutional Accreditation</vt:lpstr>
      <vt:lpstr>Criteria for Accreditation</vt:lpstr>
      <vt:lpstr>More Evidence-based Argument</vt:lpstr>
      <vt:lpstr>HLC Evidence Collection</vt:lpstr>
      <vt:lpstr>The Evidence Collection Cycle</vt:lpstr>
      <vt:lpstr>Evidence Request Table</vt:lpstr>
      <vt:lpstr>Evidence Request Table</vt:lpstr>
      <vt:lpstr>Using Core Components to Help Understand</vt:lpstr>
      <vt:lpstr>Evaluating the Evidence</vt:lpstr>
      <vt:lpstr>HLC Evidence Guidelines</vt:lpstr>
      <vt:lpstr>A Focus on Clear Evidence</vt:lpstr>
      <vt:lpstr>A Focus on Clear Evidence</vt:lpstr>
      <vt:lpstr>What is Compelling Evidence?</vt:lpstr>
      <vt:lpstr>What is Compelling Evidence?</vt:lpstr>
      <vt:lpstr>What is Compelling Evidence?</vt:lpstr>
      <vt:lpstr>The Evidence Collection Cycle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Taylor, Loralyn</dc:creator>
  <cp:lastModifiedBy>Hart, Janelle</cp:lastModifiedBy>
  <cp:revision>145</cp:revision>
  <dcterms:created xsi:type="dcterms:W3CDTF">2023-01-04T21:43:51Z</dcterms:created>
  <dcterms:modified xsi:type="dcterms:W3CDTF">2023-04-25T18:27:33Z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0x010100B7D43ACFDBE5634DA64FEDF7855D1547</vt:lpwstr>
  </property>
</Properties>
</file>